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321" r:id="rId4"/>
    <p:sldId id="320" r:id="rId5"/>
    <p:sldId id="322" r:id="rId6"/>
    <p:sldId id="323" r:id="rId7"/>
    <p:sldId id="318" r:id="rId8"/>
    <p:sldId id="326" r:id="rId9"/>
    <p:sldId id="313" r:id="rId10"/>
    <p:sldId id="282" r:id="rId11"/>
    <p:sldId id="314" r:id="rId12"/>
    <p:sldId id="273" r:id="rId13"/>
    <p:sldId id="328" r:id="rId14"/>
    <p:sldId id="327" r:id="rId15"/>
    <p:sldId id="316" r:id="rId16"/>
    <p:sldId id="317" r:id="rId17"/>
    <p:sldId id="272" r:id="rId18"/>
    <p:sldId id="324" r:id="rId19"/>
    <p:sldId id="266" r:id="rId20"/>
    <p:sldId id="325" r:id="rId21"/>
    <p:sldId id="329" r:id="rId22"/>
    <p:sldId id="33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0992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386700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45814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021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20282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65172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22632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55062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0750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42630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5032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C98EF-174D-48F1-BF6A-4FC514FCF2A1}"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74121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C98EF-174D-48F1-BF6A-4FC514FCF2A1}"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006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1823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7203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83C98EF-174D-48F1-BF6A-4FC514FCF2A1}" type="datetimeFigureOut">
              <a:rPr lang="en-US" smtClean="0"/>
              <a:t>12/6/2023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955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417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3C98EF-174D-48F1-BF6A-4FC514FCF2A1}" type="datetimeFigureOut">
              <a:rPr lang="en-US" smtClean="0"/>
              <a:t>12/6/2023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D5FDC0-5A56-458A-8E09-20810BC0AA25}" type="slidenum">
              <a:rPr lang="en-US" smtClean="0"/>
              <a:t>‹#›</a:t>
            </a:fld>
            <a:endParaRPr lang="en-US"/>
          </a:p>
        </p:txBody>
      </p:sp>
    </p:spTree>
    <p:extLst>
      <p:ext uri="{BB962C8B-B14F-4D97-AF65-F5344CB8AC3E}">
        <p14:creationId xmlns:p14="http://schemas.microsoft.com/office/powerpoint/2010/main" val="3444552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IETA"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nature.org/en-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ep.org/news-and-stories/press-release/cool-coalition-comes-together-save-lives-energy-and-trillions-global" TargetMode="External"/><Relationship Id="rId2" Type="http://schemas.openxmlformats.org/officeDocument/2006/relationships/hyperlink" Target="https://www.unep.org/resources/global-cooling-watch-202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228A-5799-4EDF-6B2F-34AB35CCD2A2}"/>
              </a:ext>
            </a:extLst>
          </p:cNvPr>
          <p:cNvSpPr>
            <a:spLocks noGrp="1"/>
          </p:cNvSpPr>
          <p:nvPr>
            <p:ph type="ctrTitle"/>
          </p:nvPr>
        </p:nvSpPr>
        <p:spPr>
          <a:xfrm>
            <a:off x="371061" y="1122362"/>
            <a:ext cx="11476381" cy="3476141"/>
          </a:xfrm>
        </p:spPr>
        <p:txBody>
          <a:bodyPr>
            <a:normAutofit fontScale="90000"/>
          </a:bodyPr>
          <a:lstStyle/>
          <a:p>
            <a:r>
              <a:rPr lang="en-IN" sz="6000" u="sng" dirty="0"/>
              <a:t>Climate Change</a:t>
            </a:r>
            <a:br>
              <a:rPr lang="en-IN" sz="6000" dirty="0"/>
            </a:br>
            <a:r>
              <a:rPr lang="en-IN" sz="6000" b="1" dirty="0"/>
              <a:t>Conference of People</a:t>
            </a:r>
            <a:br>
              <a:rPr lang="en-IN" sz="6000" dirty="0"/>
            </a:br>
            <a:r>
              <a:rPr lang="en-IN" sz="6000" dirty="0"/>
              <a:t>In the context of COP-28, Dubai</a:t>
            </a:r>
            <a:br>
              <a:rPr lang="en-IN" sz="6000" dirty="0"/>
            </a:br>
            <a:r>
              <a:rPr lang="en-IN" sz="6000" dirty="0"/>
              <a:t>30</a:t>
            </a:r>
            <a:r>
              <a:rPr lang="en-IN" sz="6000" baseline="30000" dirty="0"/>
              <a:t>th</a:t>
            </a:r>
            <a:r>
              <a:rPr lang="en-IN" sz="6000" dirty="0"/>
              <a:t> November - 12</a:t>
            </a:r>
            <a:r>
              <a:rPr lang="en-IN" sz="6000" baseline="30000" dirty="0"/>
              <a:t>th</a:t>
            </a:r>
            <a:r>
              <a:rPr lang="en-IN" sz="6000" dirty="0"/>
              <a:t> December, 2023</a:t>
            </a:r>
            <a:endParaRPr lang="en-US" dirty="0"/>
          </a:p>
        </p:txBody>
      </p:sp>
      <p:sp>
        <p:nvSpPr>
          <p:cNvPr id="3" name="Subtitle 2">
            <a:extLst>
              <a:ext uri="{FF2B5EF4-FFF2-40B4-BE49-F238E27FC236}">
                <a16:creationId xmlns:a16="http://schemas.microsoft.com/office/drawing/2014/main" id="{2242FF2F-4CAF-BA11-A155-82A78382359C}"/>
              </a:ext>
            </a:extLst>
          </p:cNvPr>
          <p:cNvSpPr>
            <a:spLocks noGrp="1"/>
          </p:cNvSpPr>
          <p:nvPr>
            <p:ph type="subTitle" idx="1"/>
          </p:nvPr>
        </p:nvSpPr>
        <p:spPr>
          <a:xfrm>
            <a:off x="1524000" y="5128590"/>
            <a:ext cx="9144000" cy="1434927"/>
          </a:xfrm>
        </p:spPr>
        <p:txBody>
          <a:bodyPr/>
          <a:lstStyle/>
          <a:p>
            <a:pPr algn="ctr" eaLnBrk="1" fontAlgn="auto" hangingPunct="1">
              <a:spcAft>
                <a:spcPts val="0"/>
              </a:spcAft>
              <a:defRPr/>
            </a:pPr>
            <a:r>
              <a:rPr lang="en-IN" dirty="0"/>
              <a:t>Prof. (</a:t>
            </a:r>
            <a:r>
              <a:rPr lang="en-IN" dirty="0" err="1"/>
              <a:t>Dr.</a:t>
            </a:r>
            <a:r>
              <a:rPr lang="en-IN" dirty="0"/>
              <a:t>)</a:t>
            </a:r>
            <a:r>
              <a:rPr lang="en-IN" dirty="0">
                <a:solidFill>
                  <a:schemeClr val="tx1"/>
                </a:solidFill>
              </a:rPr>
              <a:t> Narasimha Reddy Donthi</a:t>
            </a:r>
          </a:p>
          <a:p>
            <a:pPr algn="ctr" eaLnBrk="1" fontAlgn="auto" hangingPunct="1">
              <a:spcAft>
                <a:spcPts val="0"/>
              </a:spcAft>
              <a:defRPr/>
            </a:pPr>
            <a:r>
              <a:rPr lang="en-IN" dirty="0">
                <a:solidFill>
                  <a:schemeClr val="tx1"/>
                </a:solidFill>
              </a:rPr>
              <a:t>Independent Public Policy Campaigner</a:t>
            </a:r>
          </a:p>
          <a:p>
            <a:endParaRPr lang="en-US" dirty="0"/>
          </a:p>
        </p:txBody>
      </p:sp>
    </p:spTree>
    <p:extLst>
      <p:ext uri="{BB962C8B-B14F-4D97-AF65-F5344CB8AC3E}">
        <p14:creationId xmlns:p14="http://schemas.microsoft.com/office/powerpoint/2010/main" val="64955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5869-4585-EB4F-D1FB-6040E1C43110}"/>
              </a:ext>
            </a:extLst>
          </p:cNvPr>
          <p:cNvSpPr>
            <a:spLocks noGrp="1"/>
          </p:cNvSpPr>
          <p:nvPr>
            <p:ph type="title"/>
          </p:nvPr>
        </p:nvSpPr>
        <p:spPr>
          <a:xfrm>
            <a:off x="659363" y="205410"/>
            <a:ext cx="9404723" cy="673717"/>
          </a:xfrm>
        </p:spPr>
        <p:txBody>
          <a:bodyPr/>
          <a:lstStyle/>
          <a:p>
            <a:r>
              <a:rPr lang="en-US" dirty="0"/>
              <a:t>Announcements</a:t>
            </a:r>
          </a:p>
        </p:txBody>
      </p:sp>
      <p:sp>
        <p:nvSpPr>
          <p:cNvPr id="3" name="Content Placeholder 2">
            <a:extLst>
              <a:ext uri="{FF2B5EF4-FFF2-40B4-BE49-F238E27FC236}">
                <a16:creationId xmlns:a16="http://schemas.microsoft.com/office/drawing/2014/main" id="{A5E56553-C771-F39E-C98C-7ED2A87190D4}"/>
              </a:ext>
            </a:extLst>
          </p:cNvPr>
          <p:cNvSpPr>
            <a:spLocks noGrp="1"/>
          </p:cNvSpPr>
          <p:nvPr>
            <p:ph idx="1"/>
          </p:nvPr>
        </p:nvSpPr>
        <p:spPr>
          <a:xfrm>
            <a:off x="172278" y="1046923"/>
            <a:ext cx="11555896" cy="5605668"/>
          </a:xfrm>
        </p:spPr>
        <p:txBody>
          <a:bodyPr>
            <a:normAutofit/>
          </a:bodyPr>
          <a:lstStyle/>
          <a:p>
            <a:r>
              <a:rPr lang="en-US" dirty="0">
                <a:effectLst/>
              </a:rPr>
              <a:t>UAE joined the Powering Past Coal Alliance, alongside other countries.</a:t>
            </a:r>
          </a:p>
          <a:p>
            <a:r>
              <a:rPr lang="en-US" dirty="0"/>
              <a:t>Bill Gates' advanced nuclear reactor company </a:t>
            </a:r>
            <a:r>
              <a:rPr lang="en-US" dirty="0" err="1"/>
              <a:t>TerraPower</a:t>
            </a:r>
            <a:r>
              <a:rPr lang="en-US" dirty="0"/>
              <a:t> LLC and the United Arab Emirates’ state owned nuclear company ENEC said on Monday they have agreed to study the potential development of advanced reactors in the UAE and abroad.</a:t>
            </a:r>
          </a:p>
          <a:p>
            <a:r>
              <a:rPr lang="en-US" dirty="0"/>
              <a:t>The memorandum of understanding comes amid a push by the UAE to expand its nuclear energy capacity, and a pledge by over 20 nations at the COP28 climate conference in Dubai to triple nuclear deployment this decade to fight climate change.</a:t>
            </a:r>
          </a:p>
          <a:p>
            <a:endParaRPr lang="en-US" dirty="0">
              <a:effectLst/>
            </a:endParaRPr>
          </a:p>
          <a:p>
            <a:endParaRPr lang="en-US" sz="2400" dirty="0">
              <a:effectLst/>
            </a:endParaRPr>
          </a:p>
        </p:txBody>
      </p:sp>
      <p:sp>
        <p:nvSpPr>
          <p:cNvPr id="4" name="Rectangle 1">
            <a:extLst>
              <a:ext uri="{FF2B5EF4-FFF2-40B4-BE49-F238E27FC236}">
                <a16:creationId xmlns:a16="http://schemas.microsoft.com/office/drawing/2014/main" id="{85553BB9-FCAA-A730-543A-31AF500782FE}"/>
              </a:ext>
            </a:extLst>
          </p:cNvPr>
          <p:cNvSpPr>
            <a:spLocks noChangeArrowheads="1"/>
          </p:cNvSpPr>
          <p:nvPr/>
        </p:nvSpPr>
        <p:spPr bwMode="auto">
          <a:xfrm>
            <a:off x="0" y="-192360"/>
            <a:ext cx="52129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
            <a:extLst>
              <a:ext uri="{FF2B5EF4-FFF2-40B4-BE49-F238E27FC236}">
                <a16:creationId xmlns:a16="http://schemas.microsoft.com/office/drawing/2014/main" id="{5FEF5D67-1E97-8074-A7B9-12EDDB211C88}"/>
              </a:ext>
            </a:extLst>
          </p:cNvPr>
          <p:cNvSpPr>
            <a:spLocks noChangeAspect="1" noChangeArrowheads="1"/>
          </p:cNvSpPr>
          <p:nvPr/>
        </p:nvSpPr>
        <p:spPr bwMode="auto">
          <a:xfrm>
            <a:off x="128651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016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E8FCA8-E869-9FEB-9DC7-E8CAF68C1518}"/>
              </a:ext>
            </a:extLst>
          </p:cNvPr>
          <p:cNvPicPr>
            <a:picLocks noChangeAspect="1"/>
          </p:cNvPicPr>
          <p:nvPr/>
        </p:nvPicPr>
        <p:blipFill>
          <a:blip r:embed="rId2"/>
          <a:stretch>
            <a:fillRect/>
          </a:stretch>
        </p:blipFill>
        <p:spPr>
          <a:xfrm>
            <a:off x="1033671" y="2984224"/>
            <a:ext cx="9674086" cy="3619500"/>
          </a:xfrm>
          <a:prstGeom prst="rect">
            <a:avLst/>
          </a:prstGeom>
        </p:spPr>
      </p:pic>
      <p:sp>
        <p:nvSpPr>
          <p:cNvPr id="5" name="AutoShape 2" descr="➡️">
            <a:extLst>
              <a:ext uri="{FF2B5EF4-FFF2-40B4-BE49-F238E27FC236}">
                <a16:creationId xmlns:a16="http://schemas.microsoft.com/office/drawing/2014/main" id="{8CB5534D-6492-48DE-ED16-726FE1A02E61}"/>
              </a:ext>
            </a:extLst>
          </p:cNvPr>
          <p:cNvSpPr>
            <a:spLocks noChangeAspect="1" noChangeArrowheads="1"/>
          </p:cNvSpPr>
          <p:nvPr/>
        </p:nvSpPr>
        <p:spPr bwMode="auto">
          <a:xfrm>
            <a:off x="110998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2520F5B8-1677-5586-2962-23D40BA10C99}"/>
              </a:ext>
            </a:extLst>
          </p:cNvPr>
          <p:cNvSpPr txBox="1"/>
          <p:nvPr/>
        </p:nvSpPr>
        <p:spPr>
          <a:xfrm>
            <a:off x="758135" y="675900"/>
            <a:ext cx="10225157"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effectLst/>
              </a:rPr>
              <a:t>At least 2,456 fossil fuel lobbyists have been granted access. That's a 400% increase since last year.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There are more fossil fuel lobbyists than delegates from the 10 most climate-vulnerable countries combined.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There are more than seven times the number of fossil fuel lobbyists than official Indigenous representatives. </a:t>
            </a:r>
          </a:p>
          <a:p>
            <a:r>
              <a:rPr lang="en-US" dirty="0">
                <a:effectLst/>
              </a:rPr>
              <a:t>Nine out of 10 the largest hail from the Global North; notably the Geneva-based </a:t>
            </a:r>
            <a:r>
              <a:rPr lang="en-US" dirty="0">
                <a:solidFill>
                  <a:srgbClr val="1D9BF0"/>
                </a:solidFill>
                <a:effectLst/>
                <a:hlinkClick r:id="rId3"/>
              </a:rPr>
              <a:t>@IETA</a:t>
            </a:r>
            <a:endParaRPr lang="en-US" dirty="0"/>
          </a:p>
          <a:p>
            <a:r>
              <a:rPr lang="en-US" dirty="0">
                <a:effectLst/>
              </a:rPr>
              <a:t>, which brought 116 people, including representatives from Shell and </a:t>
            </a:r>
            <a:r>
              <a:rPr lang="en-US" dirty="0" err="1">
                <a:effectLst/>
              </a:rPr>
              <a:t>TotalEnergies</a:t>
            </a:r>
            <a:r>
              <a:rPr lang="en-US" dirty="0">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174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258958"/>
            <a:ext cx="11555896" cy="5233918"/>
          </a:xfrm>
        </p:spPr>
        <p:txBody>
          <a:bodyPr>
            <a:noAutofit/>
          </a:bodyPr>
          <a:lstStyle/>
          <a:p>
            <a:pPr algn="just"/>
            <a:r>
              <a:rPr lang="en-US" sz="2800" b="1" dirty="0"/>
              <a:t>53 draft negotiation texts are under discussion</a:t>
            </a:r>
          </a:p>
          <a:p>
            <a:r>
              <a:rPr lang="en-US" dirty="0"/>
              <a:t>One negotiator blankly stated “everyone is in the dark” on the process for the second week. Another worried negotiator said once the texts are handed to the Presidency “the process becomes a little bit unclear at that point,”</a:t>
            </a:r>
            <a:endParaRPr lang="en-US" b="1" dirty="0">
              <a:effectLst/>
            </a:endParaRPr>
          </a:p>
          <a:p>
            <a:r>
              <a:rPr lang="en-US" dirty="0"/>
              <a:t>Energy was a key theme of the negotiations, many of which are struggling to complete draft decisions and conclusions before the Subsidiary Bodies close on Wednesday, 6 December. </a:t>
            </a:r>
          </a:p>
          <a:p>
            <a:r>
              <a:rPr lang="en-US" dirty="0"/>
              <a:t>Discussions on the just transition pathways work </a:t>
            </a:r>
            <a:r>
              <a:rPr lang="en-US" dirty="0" err="1"/>
              <a:t>programme</a:t>
            </a:r>
            <a:r>
              <a:rPr lang="en-US" dirty="0"/>
              <a:t> proved so divisive that delegates met in informal </a:t>
            </a:r>
            <a:r>
              <a:rPr lang="en-US" dirty="0" err="1"/>
              <a:t>informal</a:t>
            </a:r>
            <a:r>
              <a:rPr lang="en-US" dirty="0"/>
              <a:t> consultations to try landing on a text that can be forwarded to ministers during the second week of the conference. </a:t>
            </a:r>
          </a:p>
          <a:p>
            <a:r>
              <a:rPr lang="en-US" dirty="0"/>
              <a:t>The same efforts were seen on the Global </a:t>
            </a:r>
            <a:r>
              <a:rPr lang="en-US" dirty="0" err="1"/>
              <a:t>Stocktake</a:t>
            </a:r>
            <a:r>
              <a:rPr lang="en-US" dirty="0"/>
              <a:t>, mitigation work </a:t>
            </a:r>
            <a:r>
              <a:rPr lang="en-US" dirty="0" err="1"/>
              <a:t>programme</a:t>
            </a:r>
            <a:r>
              <a:rPr lang="en-US" dirty="0"/>
              <a:t>, and more. </a:t>
            </a:r>
          </a:p>
          <a:p>
            <a:r>
              <a:rPr lang="en-US" dirty="0"/>
              <a:t>The task for these negotiators is to prepare a text replete with options that will help ministers negotiate the final COP 28 package.</a:t>
            </a:r>
          </a:p>
        </p:txBody>
      </p:sp>
    </p:spTree>
    <p:extLst>
      <p:ext uri="{BB962C8B-B14F-4D97-AF65-F5344CB8AC3E}">
        <p14:creationId xmlns:p14="http://schemas.microsoft.com/office/powerpoint/2010/main" val="261507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C562B-355F-8B86-A76E-63C871F082E6}"/>
              </a:ext>
            </a:extLst>
          </p:cNvPr>
          <p:cNvPicPr>
            <a:picLocks noChangeAspect="1"/>
          </p:cNvPicPr>
          <p:nvPr/>
        </p:nvPicPr>
        <p:blipFill>
          <a:blip r:embed="rId2"/>
          <a:stretch>
            <a:fillRect/>
          </a:stretch>
        </p:blipFill>
        <p:spPr>
          <a:xfrm>
            <a:off x="952500" y="851740"/>
            <a:ext cx="10287000" cy="5800851"/>
          </a:xfrm>
          <a:prstGeom prst="rect">
            <a:avLst/>
          </a:prstGeom>
        </p:spPr>
      </p:pic>
      <p:sp>
        <p:nvSpPr>
          <p:cNvPr id="4" name="TextBox 3">
            <a:extLst>
              <a:ext uri="{FF2B5EF4-FFF2-40B4-BE49-F238E27FC236}">
                <a16:creationId xmlns:a16="http://schemas.microsoft.com/office/drawing/2014/main" id="{495069E2-7164-5F0E-9E92-A8D114006529}"/>
              </a:ext>
            </a:extLst>
          </p:cNvPr>
          <p:cNvSpPr txBox="1"/>
          <p:nvPr/>
        </p:nvSpPr>
        <p:spPr>
          <a:xfrm>
            <a:off x="1510748" y="205409"/>
            <a:ext cx="8282608" cy="646331"/>
          </a:xfrm>
          <a:prstGeom prst="rect">
            <a:avLst/>
          </a:prstGeom>
          <a:noFill/>
        </p:spPr>
        <p:txBody>
          <a:bodyPr wrap="square">
            <a:spAutoFit/>
          </a:bodyPr>
          <a:lstStyle/>
          <a:p>
            <a:r>
              <a:rPr lang="en-US" dirty="0"/>
              <a:t>View of the dais during informal consultations on matters relating to Action for Climate Empowerment</a:t>
            </a:r>
          </a:p>
        </p:txBody>
      </p:sp>
    </p:spTree>
    <p:extLst>
      <p:ext uri="{BB962C8B-B14F-4D97-AF65-F5344CB8AC3E}">
        <p14:creationId xmlns:p14="http://schemas.microsoft.com/office/powerpoint/2010/main" val="217587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258958"/>
            <a:ext cx="11555896" cy="5233918"/>
          </a:xfrm>
        </p:spPr>
        <p:txBody>
          <a:bodyPr>
            <a:noAutofit/>
          </a:bodyPr>
          <a:lstStyle/>
          <a:p>
            <a:pPr algn="just"/>
            <a:r>
              <a:rPr lang="en-US" sz="2800" b="1" dirty="0"/>
              <a:t>53 draft negotiation texts are under discussion</a:t>
            </a:r>
          </a:p>
          <a:p>
            <a:r>
              <a:rPr lang="en-US" dirty="0"/>
              <a:t>One negotiator blankly stated “everyone is in the dark” on the process for the second week. Another worried negotiator said once the texts are handed to the Presidency “the process becomes a little bit unclear at that point,”</a:t>
            </a:r>
            <a:endParaRPr lang="en-US" b="1" dirty="0">
              <a:effectLst/>
            </a:endParaRPr>
          </a:p>
          <a:p>
            <a:r>
              <a:rPr lang="en-US" b="1" dirty="0">
                <a:effectLst/>
              </a:rPr>
              <a:t>Global </a:t>
            </a:r>
            <a:r>
              <a:rPr lang="en-US" b="1" dirty="0" err="1">
                <a:effectLst/>
              </a:rPr>
              <a:t>stocktake</a:t>
            </a:r>
            <a:r>
              <a:rPr lang="en-US" b="1" dirty="0">
                <a:effectLst/>
              </a:rPr>
              <a:t>: </a:t>
            </a:r>
            <a:r>
              <a:rPr lang="en-US" dirty="0">
                <a:effectLst/>
              </a:rPr>
              <a:t>No bullets but 96 "options" Key section on mitigation, </a:t>
            </a:r>
            <a:r>
              <a:rPr lang="en-US" dirty="0" err="1">
                <a:effectLst/>
              </a:rPr>
              <a:t>inc</a:t>
            </a:r>
            <a:r>
              <a:rPr lang="en-US" dirty="0">
                <a:effectLst/>
              </a:rPr>
              <a:t> FF: Opt1 – "orderly and just phase out of FF" Opt2 – "accel </a:t>
            </a:r>
            <a:r>
              <a:rPr lang="en-US" dirty="0" err="1">
                <a:effectLst/>
              </a:rPr>
              <a:t>twds</a:t>
            </a:r>
            <a:r>
              <a:rPr lang="en-US" dirty="0">
                <a:effectLst/>
              </a:rPr>
              <a:t> phase out unabated FF + rapidly reduce use for net-zero energy by 2050" Opt3 – no txt</a:t>
            </a:r>
          </a:p>
          <a:p>
            <a:r>
              <a:rPr lang="en-US" sz="2400" dirty="0">
                <a:effectLst/>
              </a:rPr>
              <a:t>USA's edits to the Global </a:t>
            </a:r>
            <a:r>
              <a:rPr lang="en-US" sz="2400" dirty="0" err="1">
                <a:effectLst/>
              </a:rPr>
              <a:t>Stocktake</a:t>
            </a:r>
            <a:r>
              <a:rPr lang="en-US" sz="2400" dirty="0">
                <a:effectLst/>
              </a:rPr>
              <a:t> text include removing references to developed country finance obligation BUT call for more countries "in position" to provide finance. Also suggested removing CBDR in para on improving financial flow</a:t>
            </a:r>
            <a:endParaRPr lang="en-US" sz="2400" dirty="0"/>
          </a:p>
          <a:p>
            <a:endParaRPr lang="en-US" sz="2800" dirty="0"/>
          </a:p>
        </p:txBody>
      </p:sp>
    </p:spTree>
    <p:extLst>
      <p:ext uri="{BB962C8B-B14F-4D97-AF65-F5344CB8AC3E}">
        <p14:creationId xmlns:p14="http://schemas.microsoft.com/office/powerpoint/2010/main" val="234090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211378-F4B2-184E-1606-B31A9256041E}"/>
              </a:ext>
            </a:extLst>
          </p:cNvPr>
          <p:cNvPicPr>
            <a:picLocks noChangeAspect="1"/>
          </p:cNvPicPr>
          <p:nvPr/>
        </p:nvPicPr>
        <p:blipFill>
          <a:blip r:embed="rId2"/>
          <a:stretch>
            <a:fillRect/>
          </a:stretch>
        </p:blipFill>
        <p:spPr>
          <a:xfrm>
            <a:off x="3246783" y="132523"/>
            <a:ext cx="6042991" cy="6546574"/>
          </a:xfrm>
          <a:prstGeom prst="rect">
            <a:avLst/>
          </a:prstGeom>
        </p:spPr>
      </p:pic>
    </p:spTree>
    <p:extLst>
      <p:ext uri="{BB962C8B-B14F-4D97-AF65-F5344CB8AC3E}">
        <p14:creationId xmlns:p14="http://schemas.microsoft.com/office/powerpoint/2010/main" val="46116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5767D-C3C3-A381-C78A-7A0BE829B2C7}"/>
              </a:ext>
            </a:extLst>
          </p:cNvPr>
          <p:cNvPicPr>
            <a:picLocks noChangeAspect="1"/>
          </p:cNvPicPr>
          <p:nvPr/>
        </p:nvPicPr>
        <p:blipFill>
          <a:blip r:embed="rId2"/>
          <a:stretch>
            <a:fillRect/>
          </a:stretch>
        </p:blipFill>
        <p:spPr>
          <a:xfrm>
            <a:off x="848139" y="1232452"/>
            <a:ext cx="10230678" cy="5381648"/>
          </a:xfrm>
          <a:prstGeom prst="rect">
            <a:avLst/>
          </a:prstGeom>
        </p:spPr>
      </p:pic>
      <p:sp>
        <p:nvSpPr>
          <p:cNvPr id="4" name="TextBox 3">
            <a:extLst>
              <a:ext uri="{FF2B5EF4-FFF2-40B4-BE49-F238E27FC236}">
                <a16:creationId xmlns:a16="http://schemas.microsoft.com/office/drawing/2014/main" id="{D217CFD2-124F-70EF-4AA4-99DC75225A73}"/>
              </a:ext>
            </a:extLst>
          </p:cNvPr>
          <p:cNvSpPr txBox="1"/>
          <p:nvPr/>
        </p:nvSpPr>
        <p:spPr>
          <a:xfrm>
            <a:off x="1333500" y="459343"/>
            <a:ext cx="8367091" cy="523220"/>
          </a:xfrm>
          <a:prstGeom prst="rect">
            <a:avLst/>
          </a:prstGeom>
          <a:noFill/>
        </p:spPr>
        <p:txBody>
          <a:bodyPr wrap="square">
            <a:spAutoFit/>
          </a:bodyPr>
          <a:lstStyle/>
          <a:p>
            <a:r>
              <a:rPr lang="en-US" sz="2800" dirty="0">
                <a:effectLst/>
              </a:rPr>
              <a:t>Global </a:t>
            </a:r>
            <a:r>
              <a:rPr lang="en-US" sz="2800" dirty="0" err="1">
                <a:effectLst/>
              </a:rPr>
              <a:t>stocktake</a:t>
            </a:r>
            <a:r>
              <a:rPr lang="en-US" sz="2800" dirty="0">
                <a:effectLst/>
              </a:rPr>
              <a:t>: Options on equity</a:t>
            </a:r>
            <a:endParaRPr lang="en-US" sz="2800" dirty="0"/>
          </a:p>
        </p:txBody>
      </p:sp>
    </p:spTree>
    <p:extLst>
      <p:ext uri="{BB962C8B-B14F-4D97-AF65-F5344CB8AC3E}">
        <p14:creationId xmlns:p14="http://schemas.microsoft.com/office/powerpoint/2010/main" val="384702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Studies and Reports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364974"/>
            <a:ext cx="11102009" cy="5322429"/>
          </a:xfrm>
        </p:spPr>
        <p:txBody>
          <a:bodyPr>
            <a:noAutofit/>
          </a:bodyPr>
          <a:lstStyle/>
          <a:p>
            <a:r>
              <a:rPr lang="en-US" sz="2800" dirty="0">
                <a:effectLst/>
              </a:rPr>
              <a:t>New study finds that planted forests with mixed tree species stored 70% more carbon than single-species forests, making them better at capturing carbon from the atmosphere.</a:t>
            </a:r>
          </a:p>
          <a:p>
            <a:r>
              <a:rPr lang="en-US" sz="2400" dirty="0"/>
              <a:t>“As momentum for tree planting grows, our study highlights that mixed species plantations would increase carbon storage alongside other benefits of diversifying planted forests,” said Dr Susan Cook-Patton, a senior forest restoration scientist at </a:t>
            </a:r>
            <a:r>
              <a:rPr lang="en-US" sz="2400" dirty="0">
                <a:hlinkClick r:id="rId2"/>
              </a:rPr>
              <a:t>The Nature Conservancy</a:t>
            </a:r>
            <a:r>
              <a:rPr lang="en-US" sz="2400" dirty="0"/>
              <a:t> and collaborator on the study. </a:t>
            </a: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07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Studies and Reports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364974"/>
            <a:ext cx="11102009" cy="5322429"/>
          </a:xfrm>
        </p:spPr>
        <p:txBody>
          <a:bodyPr>
            <a:noAutofit/>
          </a:bodyPr>
          <a:lstStyle/>
          <a:p>
            <a:r>
              <a:rPr lang="en-US" sz="2400" dirty="0"/>
              <a:t>The Global Cooling Watch report, </a:t>
            </a:r>
            <a:r>
              <a:rPr lang="en-US" sz="2400" b="1" i="1" dirty="0">
                <a:hlinkClick r:id="rId2"/>
              </a:rPr>
              <a:t>Keeping it Chill: How to meet cooling demands while cutting emissions</a:t>
            </a:r>
            <a:r>
              <a:rPr lang="en-US" sz="2400" b="1" i="1" dirty="0"/>
              <a:t> </a:t>
            </a:r>
            <a:r>
              <a:rPr lang="en-US" sz="2400" i="1" dirty="0"/>
              <a:t>–</a:t>
            </a:r>
            <a:r>
              <a:rPr lang="en-US" sz="2400" b="1" i="1" dirty="0"/>
              <a:t> </a:t>
            </a:r>
            <a:r>
              <a:rPr lang="en-US" sz="2400" dirty="0"/>
              <a:t>by the UN Environment </a:t>
            </a:r>
            <a:r>
              <a:rPr lang="en-US" sz="2400" dirty="0" err="1"/>
              <a:t>Programme</a:t>
            </a:r>
            <a:r>
              <a:rPr lang="en-US" sz="2400" dirty="0"/>
              <a:t>-led </a:t>
            </a:r>
            <a:r>
              <a:rPr lang="en-US" sz="2400" dirty="0">
                <a:hlinkClick r:id="rId3"/>
              </a:rPr>
              <a:t>Cool Coalition</a:t>
            </a:r>
            <a:r>
              <a:rPr lang="en-US" sz="2400" dirty="0"/>
              <a:t> – lays out sustainable cooling measures in three areas: passive cooling, higher-energy efficiency standards, and a faster phase down of climate-warming refrigerants. </a:t>
            </a:r>
          </a:p>
          <a:p>
            <a:r>
              <a:rPr lang="en-US" sz="2400" dirty="0"/>
              <a:t>Taking key measures to reduce the power consumption of cooling equipment would cut at least 60 per cent off predicted 2050 sectoral emissions, provide universal access to life-saving cooling, take the pressure off energy grids and save trillions of dollars by 2050</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3245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95049"/>
          </a:xfrm>
        </p:spPr>
        <p:txBody>
          <a:bodyPr/>
          <a:lstStyle/>
          <a:p>
            <a:r>
              <a:rPr lang="en-US" dirty="0"/>
              <a:t>Tidbits</a:t>
            </a:r>
          </a:p>
        </p:txBody>
      </p:sp>
      <p:sp>
        <p:nvSpPr>
          <p:cNvPr id="4" name="Rectangle 1">
            <a:extLst>
              <a:ext uri="{FF2B5EF4-FFF2-40B4-BE49-F238E27FC236}">
                <a16:creationId xmlns:a16="http://schemas.microsoft.com/office/drawing/2014/main" id="{BB89154A-37F9-6653-2739-82E5E5C23D87}"/>
              </a:ext>
            </a:extLst>
          </p:cNvPr>
          <p:cNvSpPr>
            <a:spLocks noGrp="1" noChangeArrowheads="1"/>
          </p:cNvSpPr>
          <p:nvPr>
            <p:ph idx="1"/>
          </p:nvPr>
        </p:nvSpPr>
        <p:spPr bwMode="auto">
          <a:xfrm>
            <a:off x="331304" y="1034251"/>
            <a:ext cx="11364827"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lang="en-US" sz="2600" dirty="0" err="1">
                <a:effectLst/>
                <a:latin typeface="Times New Roman" panose="02020603050405020304" pitchFamily="18" charset="0"/>
                <a:cs typeface="Times New Roman" panose="02020603050405020304" pitchFamily="18" charset="0"/>
              </a:rPr>
              <a:t>Organisers</a:t>
            </a:r>
            <a:r>
              <a:rPr lang="en-US" sz="2600" dirty="0">
                <a:effectLst/>
                <a:latin typeface="Times New Roman" panose="02020603050405020304" pitchFamily="18" charset="0"/>
                <a:cs typeface="Times New Roman" panose="02020603050405020304" pitchFamily="18" charset="0"/>
              </a:rPr>
              <a:t> of Cop28 and the UN body overseeing the annual climate conference have not clarified whether activists in Dubai are safe to demonstrate, risking civil society in a country where protests are generally prohibited. </a:t>
            </a:r>
          </a:p>
          <a:p>
            <a:pPr defTabSz="914400" eaLnBrk="0" fontAlgn="base" hangingPunct="0">
              <a:spcBef>
                <a:spcPct val="0"/>
              </a:spcBef>
              <a:spcAft>
                <a:spcPct val="0"/>
              </a:spcAft>
              <a:buClrTx/>
              <a:buSzTx/>
            </a:pPr>
            <a:r>
              <a:rPr lang="en-US" sz="2600" dirty="0">
                <a:effectLst/>
                <a:latin typeface="Times New Roman" panose="02020603050405020304" pitchFamily="18" charset="0"/>
                <a:cs typeface="Times New Roman" panose="02020603050405020304" pitchFamily="18" charset="0"/>
              </a:rPr>
              <a:t>Despite 80,000 attendees, including activists, some protests have been denied permission, raising concerns about safety given the UAE's restrictions on free expression. Critics argue that hosting Cop28 in such an environment poses risks and that safety assurances should not be necessary.</a:t>
            </a:r>
          </a:p>
          <a:p>
            <a:pPr defTabSz="914400" eaLnBrk="0" fontAlgn="base" hangingPunct="0">
              <a:spcBef>
                <a:spcPct val="0"/>
              </a:spcBef>
              <a:spcAft>
                <a:spcPct val="0"/>
              </a:spcAft>
              <a:buClrTx/>
              <a:buSzTx/>
            </a:pPr>
            <a:r>
              <a:rPr lang="en-US" sz="2600" dirty="0">
                <a:latin typeface="Times New Roman" panose="02020603050405020304" pitchFamily="18" charset="0"/>
                <a:cs typeface="Times New Roman" panose="02020603050405020304" pitchFamily="18" charset="0"/>
              </a:rPr>
              <a:t>Speaking at a UNFCCC COP 28 side event in Dubai, Leena Nandan (Environment Secretary, India) highlighted India's success in decoupling emissions from economic growth. “India has continued to grow, it has also progressively decoupled emissions from economic growth, and this has resulted in achievement of 33% reduction in emission intensity of GDP in 2019 itself," she said.</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44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a:xfrm>
            <a:off x="646111" y="452718"/>
            <a:ext cx="9404723" cy="938760"/>
          </a:xfrm>
        </p:spPr>
        <p:txBody>
          <a:bodyPr/>
          <a:lstStyle/>
          <a:p>
            <a:r>
              <a:rPr lang="en-US" dirty="0"/>
              <a:t>“Technology Fix” Day</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7" y="1232452"/>
            <a:ext cx="11489635" cy="5380383"/>
          </a:xfrm>
        </p:spPr>
        <p:txBody>
          <a:bodyPr>
            <a:normAutofit fontScale="70000" lnSpcReduction="20000"/>
          </a:bodyPr>
          <a:lstStyle/>
          <a:p>
            <a:r>
              <a:rPr lang="en-US" sz="2800" dirty="0"/>
              <a:t>COP28’s Climate Innovation Forum:</a:t>
            </a:r>
          </a:p>
          <a:p>
            <a:r>
              <a:rPr lang="en-US" sz="2800" dirty="0"/>
              <a:t>exploring cutting-edge solutions including artificial intelligence (AI), satellite technology, big data, clean energy, industrial decarbonization, low-carbon hydrogen </a:t>
            </a:r>
          </a:p>
          <a:p>
            <a:r>
              <a:rPr lang="en-US" sz="2800" dirty="0"/>
              <a:t>Attendees included:</a:t>
            </a:r>
          </a:p>
          <a:p>
            <a:pPr lvl="1"/>
            <a:r>
              <a:rPr lang="en-US" sz="2600" dirty="0"/>
              <a:t>Bill Gates, Founder of Breakthrough Energy and Co-chair of the Bill and Melinda Gates Foundation.</a:t>
            </a:r>
          </a:p>
          <a:p>
            <a:pPr lvl="1"/>
            <a:r>
              <a:rPr lang="en-US" sz="2600" dirty="0"/>
              <a:t>Arvind Krishna, the CEO of IBM, Kate Brandt, Chief Sustainability Officer of Google.</a:t>
            </a:r>
          </a:p>
          <a:p>
            <a:pPr lvl="1"/>
            <a:r>
              <a:rPr lang="en-US" sz="2600" dirty="0"/>
              <a:t>Elizabeth Gaines, Non-Executive Director and Global Green Ambassador at Fortescue Metals. </a:t>
            </a:r>
          </a:p>
          <a:p>
            <a:pPr lvl="1"/>
            <a:r>
              <a:rPr lang="en-US" sz="2600" dirty="0"/>
              <a:t>Brad Smith, Vice Chair and President at Microsoft</a:t>
            </a:r>
          </a:p>
          <a:p>
            <a:pPr lvl="1"/>
            <a:r>
              <a:rPr lang="en-US" sz="2600" dirty="0"/>
              <a:t>Individuals from several innovative startups from Breakthrough Energy Ventures.</a:t>
            </a:r>
          </a:p>
          <a:p>
            <a:endParaRPr lang="en-US" sz="2400" dirty="0"/>
          </a:p>
          <a:p>
            <a:r>
              <a:rPr lang="en-US" sz="2900" b="1" dirty="0"/>
              <a:t>Climate technology can play an important role in accelerating emissions reduction from today's energy, while cleaner sources of supply are expanded. </a:t>
            </a:r>
          </a:p>
          <a:p>
            <a:r>
              <a:rPr lang="en-US" sz="2900" b="1" dirty="0"/>
              <a:t>held talks on a market system of financial incentives to close power plants, in a cost-effective way.</a:t>
            </a:r>
          </a:p>
        </p:txBody>
      </p:sp>
    </p:spTree>
    <p:extLst>
      <p:ext uri="{BB962C8B-B14F-4D97-AF65-F5344CB8AC3E}">
        <p14:creationId xmlns:p14="http://schemas.microsoft.com/office/powerpoint/2010/main" val="251050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95049"/>
          </a:xfrm>
        </p:spPr>
        <p:txBody>
          <a:bodyPr/>
          <a:lstStyle/>
          <a:p>
            <a:r>
              <a:rPr lang="en-US" dirty="0"/>
              <a:t>COP28 </a:t>
            </a:r>
            <a:r>
              <a:rPr lang="en-US" dirty="0" err="1"/>
              <a:t>Programmes</a:t>
            </a:r>
            <a:endParaRPr lang="en-US" dirty="0"/>
          </a:p>
        </p:txBody>
      </p:sp>
      <p:sp>
        <p:nvSpPr>
          <p:cNvPr id="4" name="Rectangle 1">
            <a:extLst>
              <a:ext uri="{FF2B5EF4-FFF2-40B4-BE49-F238E27FC236}">
                <a16:creationId xmlns:a16="http://schemas.microsoft.com/office/drawing/2014/main" id="{BB89154A-37F9-6653-2739-82E5E5C23D87}"/>
              </a:ext>
            </a:extLst>
          </p:cNvPr>
          <p:cNvSpPr>
            <a:spLocks noGrp="1" noChangeArrowheads="1"/>
          </p:cNvSpPr>
          <p:nvPr>
            <p:ph idx="1"/>
          </p:nvPr>
        </p:nvSpPr>
        <p:spPr bwMode="auto">
          <a:xfrm>
            <a:off x="331304" y="1480529"/>
            <a:ext cx="1136482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lang="en-US" sz="2800" dirty="0">
                <a:effectLst/>
                <a:latin typeface="arial" panose="020B0604020202020204" pitchFamily="34" charset="0"/>
              </a:rPr>
              <a:t>There will be no </a:t>
            </a:r>
            <a:r>
              <a:rPr lang="en-US" sz="2800" dirty="0">
                <a:latin typeface="arial" panose="020B0604020202020204" pitchFamily="34" charset="0"/>
              </a:rPr>
              <a:t>thematic </a:t>
            </a:r>
            <a:r>
              <a:rPr lang="en-US" sz="2800" dirty="0">
                <a:effectLst/>
                <a:latin typeface="arial" panose="020B0604020202020204" pitchFamily="34" charset="0"/>
              </a:rPr>
              <a:t>events on final two days of COP28, to focus on negotiating texts</a:t>
            </a:r>
          </a:p>
          <a:p>
            <a:pPr defTabSz="914400" eaLnBrk="0" fontAlgn="base" hangingPunct="0">
              <a:spcBef>
                <a:spcPct val="0"/>
              </a:spcBef>
              <a:spcAft>
                <a:spcPct val="0"/>
              </a:spcAft>
              <a:buClrTx/>
              <a:buSzTx/>
            </a:pPr>
            <a:r>
              <a:rPr lang="en-US" sz="2800" dirty="0">
                <a:latin typeface="arial" panose="020B0604020202020204" pitchFamily="34" charset="0"/>
              </a:rPr>
              <a:t>There are 95 events scheduled for this day</a:t>
            </a:r>
          </a:p>
          <a:p>
            <a:pPr defTabSz="914400" eaLnBrk="0" fontAlgn="base" hangingPunct="0">
              <a:spcBef>
                <a:spcPct val="0"/>
              </a:spcBef>
              <a:spcAft>
                <a:spcPct val="0"/>
              </a:spcAft>
              <a:buClrTx/>
              <a:buSzTx/>
            </a:pPr>
            <a:r>
              <a:rPr lang="en-US" sz="2800" dirty="0">
                <a:latin typeface="arial" panose="020B0604020202020204" pitchFamily="34" charset="0"/>
              </a:rPr>
              <a:t>A Ministerial Meeting on </a:t>
            </a:r>
            <a:r>
              <a:rPr lang="en-US" sz="2800" dirty="0" err="1">
                <a:latin typeface="arial" panose="020B0604020202020204" pitchFamily="34" charset="0"/>
              </a:rPr>
              <a:t>Urbanisation</a:t>
            </a:r>
            <a:r>
              <a:rPr lang="en-US" sz="2800" dirty="0">
                <a:latin typeface="arial" panose="020B0604020202020204" pitchFamily="34" charset="0"/>
              </a:rPr>
              <a:t> and Climate Change on 6</a:t>
            </a:r>
            <a:r>
              <a:rPr lang="en-US" sz="2800" baseline="30000" dirty="0">
                <a:latin typeface="arial" panose="020B0604020202020204" pitchFamily="34" charset="0"/>
              </a:rPr>
              <a:t>th</a:t>
            </a:r>
            <a:r>
              <a:rPr lang="en-US" sz="2800" dirty="0">
                <a:latin typeface="arial" panose="020B0604020202020204" pitchFamily="34" charset="0"/>
              </a:rPr>
              <a:t> December</a:t>
            </a:r>
          </a:p>
          <a:p>
            <a:pPr defTabSz="914400" eaLnBrk="0" fontAlgn="base" hangingPunct="0">
              <a:spcBef>
                <a:spcPct val="0"/>
              </a:spcBef>
              <a:spcAft>
                <a:spcPct val="0"/>
              </a:spcAft>
              <a:buClrTx/>
              <a:buSzTx/>
            </a:pPr>
            <a:r>
              <a:rPr lang="en-US" sz="2800" dirty="0"/>
              <a:t>Parliaments Driving Climate Action and Sustainability beyond the first Global </a:t>
            </a:r>
            <a:r>
              <a:rPr lang="en-US" sz="2800" dirty="0" err="1"/>
              <a:t>Stocktake</a:t>
            </a:r>
            <a:endParaRPr lang="en-US" sz="2800" dirty="0">
              <a:latin typeface="arial" panose="020B0604020202020204" pitchFamily="34" charset="0"/>
            </a:endParaRPr>
          </a:p>
          <a:p>
            <a:pPr lvl="1" defTabSz="914400" eaLnBrk="0" fontAlgn="base" hangingPunct="0">
              <a:spcBef>
                <a:spcPct val="0"/>
              </a:spcBef>
              <a:spcAft>
                <a:spcPct val="0"/>
              </a:spcAft>
              <a:buClrTx/>
              <a:buSzTx/>
            </a:pPr>
            <a:r>
              <a:rPr lang="en-US" sz="2800" dirty="0"/>
              <a:t>A convening of over 140 national parliamentary bodies to discuss parliamentarian role in climate action</a:t>
            </a:r>
            <a:r>
              <a:rPr lang="en-US" sz="2800" dirty="0">
                <a:latin typeface="arial" panose="020B0604020202020204" pitchFamily="34" charset="0"/>
              </a:rPr>
              <a:t>, organized by IPU</a:t>
            </a:r>
            <a:endParaRPr lang="en-US" sz="2800" dirty="0">
              <a:effectLst/>
              <a:latin typeface="arial" panose="020B0604020202020204" pitchFamily="34" charset="0"/>
            </a:endParaRPr>
          </a:p>
        </p:txBody>
      </p:sp>
    </p:spTree>
    <p:extLst>
      <p:ext uri="{BB962C8B-B14F-4D97-AF65-F5344CB8AC3E}">
        <p14:creationId xmlns:p14="http://schemas.microsoft.com/office/powerpoint/2010/main" val="202880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E2D3A-8C11-A269-649E-2B1F2957BC54}"/>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402158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4B411E-E088-4AF5-15FE-012718209DA4}"/>
              </a:ext>
            </a:extLst>
          </p:cNvPr>
          <p:cNvPicPr>
            <a:picLocks noChangeAspect="1"/>
          </p:cNvPicPr>
          <p:nvPr/>
        </p:nvPicPr>
        <p:blipFill>
          <a:blip r:embed="rId2"/>
          <a:stretch>
            <a:fillRect/>
          </a:stretch>
        </p:blipFill>
        <p:spPr>
          <a:xfrm>
            <a:off x="183874" y="1056861"/>
            <a:ext cx="5912126" cy="4744278"/>
          </a:xfrm>
          <a:prstGeom prst="rect">
            <a:avLst/>
          </a:prstGeom>
        </p:spPr>
      </p:pic>
      <p:pic>
        <p:nvPicPr>
          <p:cNvPr id="5" name="Picture 4">
            <a:extLst>
              <a:ext uri="{FF2B5EF4-FFF2-40B4-BE49-F238E27FC236}">
                <a16:creationId xmlns:a16="http://schemas.microsoft.com/office/drawing/2014/main" id="{DA3FA426-DBFE-6439-3620-E8FED5591434}"/>
              </a:ext>
            </a:extLst>
          </p:cNvPr>
          <p:cNvPicPr>
            <a:picLocks noChangeAspect="1"/>
          </p:cNvPicPr>
          <p:nvPr/>
        </p:nvPicPr>
        <p:blipFill>
          <a:blip r:embed="rId3"/>
          <a:stretch>
            <a:fillRect/>
          </a:stretch>
        </p:blipFill>
        <p:spPr>
          <a:xfrm>
            <a:off x="6096000" y="649356"/>
            <a:ext cx="5912126" cy="5910470"/>
          </a:xfrm>
          <a:prstGeom prst="rect">
            <a:avLst/>
          </a:prstGeom>
        </p:spPr>
      </p:pic>
    </p:spTree>
    <p:extLst>
      <p:ext uri="{BB962C8B-B14F-4D97-AF65-F5344CB8AC3E}">
        <p14:creationId xmlns:p14="http://schemas.microsoft.com/office/powerpoint/2010/main" val="75761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a:xfrm>
            <a:off x="646111" y="452718"/>
            <a:ext cx="9835370" cy="938760"/>
          </a:xfrm>
        </p:spPr>
        <p:txBody>
          <a:bodyPr/>
          <a:lstStyle/>
          <a:p>
            <a:r>
              <a:rPr kumimoji="0" lang="en-US" altLang="en-US" sz="4400" b="0" i="0" u="none" strike="noStrike" cap="none" normalizeH="0" baseline="0" dirty="0">
                <a:ln>
                  <a:noFill/>
                </a:ln>
                <a:solidFill>
                  <a:schemeClr val="tx1"/>
                </a:solidFill>
                <a:effectLst/>
                <a:latin typeface="Arial" panose="020B0604020202020204" pitchFamily="34" charset="0"/>
              </a:rPr>
              <a:t>Energy and Industry</a:t>
            </a:r>
            <a:endParaRPr lang="en-US" dirty="0"/>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391478"/>
            <a:ext cx="11423770" cy="5282277"/>
          </a:xfrm>
        </p:spPr>
        <p:txBody>
          <a:bodyPr>
            <a:normAutofit lnSpcReduction="10000"/>
          </a:bodyPr>
          <a:lstStyle/>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i="0" u="none" strike="noStrike" cap="none" normalizeH="0" baseline="0" dirty="0">
                <a:ln>
                  <a:noFill/>
                </a:ln>
                <a:effectLst/>
                <a:latin typeface="Arial" panose="020B0604020202020204" pitchFamily="34" charset="0"/>
              </a:rPr>
              <a:t>Over 60 countries signed the Global Cooling Pledge to cut cooling-related CO2 emissions by at least 68% by 2050.</a:t>
            </a:r>
          </a:p>
          <a:p>
            <a:pPr defTabSz="914400" eaLnBrk="0" fontAlgn="base" hangingPunct="0">
              <a:spcBef>
                <a:spcPct val="0"/>
              </a:spcBef>
              <a:spcAft>
                <a:spcPct val="0"/>
              </a:spcAft>
              <a:buClrTx/>
              <a:buSzTx/>
            </a:pPr>
            <a:r>
              <a:rPr lang="en-US" altLang="en-US" sz="2800" dirty="0">
                <a:latin typeface="Arial" panose="020B0604020202020204" pitchFamily="34" charset="0"/>
              </a:rPr>
              <a:t> </a:t>
            </a:r>
            <a:r>
              <a:rPr kumimoji="0" lang="en-US" altLang="en-US" sz="2800" i="0" u="none" strike="noStrike" cap="none" normalizeH="0" baseline="0" dirty="0">
                <a:ln>
                  <a:noFill/>
                </a:ln>
                <a:effectLst/>
                <a:latin typeface="Arial" panose="020B0604020202020204" pitchFamily="34" charset="0"/>
              </a:rPr>
              <a:t>39 countries commit to boosting the global market for hydrogen energy.</a:t>
            </a:r>
          </a:p>
          <a:p>
            <a:pPr defTabSz="914400" eaLnBrk="0" fontAlgn="base" hangingPunct="0">
              <a:spcBef>
                <a:spcPct val="0"/>
              </a:spcBef>
              <a:spcAft>
                <a:spcPct val="0"/>
              </a:spcAft>
              <a:buClrTx/>
              <a:buSzTx/>
            </a:pPr>
            <a:r>
              <a:rPr kumimoji="0" lang="en-US" altLang="en-US" sz="2800" i="0" u="none" strike="noStrike" cap="none" normalizeH="0" baseline="0" dirty="0">
                <a:ln>
                  <a:noFill/>
                </a:ln>
                <a:effectLst/>
                <a:latin typeface="Arial" panose="020B0604020202020204" pitchFamily="34" charset="0"/>
              </a:rPr>
              <a:t>New solutions were presented to finance the uptake of methane emission abatement technologies.</a:t>
            </a:r>
          </a:p>
          <a:p>
            <a:pPr defTabSz="914400" eaLnBrk="0" fontAlgn="base" hangingPunct="0">
              <a:spcBef>
                <a:spcPct val="0"/>
              </a:spcBef>
              <a:spcAft>
                <a:spcPct val="0"/>
              </a:spcAft>
              <a:buClrTx/>
              <a:buSzTx/>
            </a:pPr>
            <a:r>
              <a:rPr lang="en-US" altLang="en-US" sz="2800" dirty="0">
                <a:latin typeface="Arial" panose="020B0604020202020204" pitchFamily="34" charset="0"/>
              </a:rPr>
              <a:t> </a:t>
            </a:r>
            <a:r>
              <a:rPr kumimoji="0" lang="en-US" altLang="en-US" sz="2800" i="0" u="none" strike="noStrike" cap="none" normalizeH="0" baseline="0" dirty="0">
                <a:ln>
                  <a:noFill/>
                </a:ln>
                <a:effectLst/>
                <a:latin typeface="Arial" panose="020B0604020202020204" pitchFamily="34" charset="0"/>
              </a:rPr>
              <a:t>39 global changemakers were recognized for advancing solutions that accelerate the energy transition. </a:t>
            </a:r>
          </a:p>
          <a:p>
            <a:pPr defTabSz="914400" eaLnBrk="0" fontAlgn="base" hangingPunct="0">
              <a:spcBef>
                <a:spcPct val="0"/>
              </a:spcBef>
              <a:spcAft>
                <a:spcPct val="0"/>
              </a:spcAft>
              <a:buClrTx/>
              <a:buSzTx/>
            </a:pPr>
            <a:r>
              <a:rPr lang="en-US" sz="2800" dirty="0"/>
              <a:t>a high-level dialogue focused on electrifying cooking. Globally, household air pollution associated with solid fuel for cooking results in 2.4 million premature deaths each year.</a:t>
            </a:r>
          </a:p>
          <a:p>
            <a:pPr defTabSz="914400" eaLnBrk="0" fontAlgn="base" hangingPunct="0">
              <a:spcBef>
                <a:spcPct val="0"/>
              </a:spcBef>
              <a:spcAft>
                <a:spcPct val="0"/>
              </a:spcAft>
              <a:buClrTx/>
              <a:buSzTx/>
            </a:pPr>
            <a:r>
              <a:rPr kumimoji="0" lang="en-US" altLang="en-US" sz="2800" i="0" u="none" strike="noStrike" cap="none" normalizeH="0" baseline="0" dirty="0">
                <a:ln>
                  <a:noFill/>
                </a:ln>
                <a:effectLst/>
                <a:latin typeface="Arial" panose="020B0604020202020204" pitchFamily="34" charset="0"/>
              </a:rPr>
              <a:t>The Global </a:t>
            </a:r>
            <a:r>
              <a:rPr kumimoji="0" lang="en-US" altLang="en-US" sz="2800" i="0" u="none" strike="noStrike" cap="none" normalizeH="0" baseline="0" dirty="0" err="1">
                <a:ln>
                  <a:noFill/>
                </a:ln>
                <a:effectLst/>
                <a:latin typeface="Arial" panose="020B0604020202020204" pitchFamily="34" charset="0"/>
              </a:rPr>
              <a:t>eCooking</a:t>
            </a:r>
            <a:r>
              <a:rPr kumimoji="0" lang="en-US" altLang="en-US" sz="2800" i="0" u="none" strike="noStrike" cap="none" normalizeH="0" baseline="0" dirty="0">
                <a:ln>
                  <a:noFill/>
                </a:ln>
                <a:effectLst/>
                <a:latin typeface="Arial" panose="020B0604020202020204" pitchFamily="34" charset="0"/>
              </a:rPr>
              <a:t> Coalition is actively advancing electric cooking to boost a just transition to net zero.</a:t>
            </a:r>
          </a:p>
        </p:txBody>
      </p:sp>
      <p:sp>
        <p:nvSpPr>
          <p:cNvPr id="5" name="AutoShape 2" descr="🧊">
            <a:extLst>
              <a:ext uri="{FF2B5EF4-FFF2-40B4-BE49-F238E27FC236}">
                <a16:creationId xmlns:a16="http://schemas.microsoft.com/office/drawing/2014/main" id="{BBFC305D-7DE6-2678-F13D-97FB88FAA95D}"/>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
            <a:extLst>
              <a:ext uri="{FF2B5EF4-FFF2-40B4-BE49-F238E27FC236}">
                <a16:creationId xmlns:a16="http://schemas.microsoft.com/office/drawing/2014/main" id="{364C34AA-EDC4-75FB-CF40-D7EC5F8B4B17}"/>
              </a:ext>
            </a:extLst>
          </p:cNvPr>
          <p:cNvSpPr>
            <a:spLocks noChangeAspect="1" noChangeArrowheads="1"/>
          </p:cNvSpPr>
          <p:nvPr/>
        </p:nvSpPr>
        <p:spPr bwMode="auto">
          <a:xfrm>
            <a:off x="18126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a:extLst>
              <a:ext uri="{FF2B5EF4-FFF2-40B4-BE49-F238E27FC236}">
                <a16:creationId xmlns:a16="http://schemas.microsoft.com/office/drawing/2014/main" id="{D6D4457F-ACED-6046-C80F-0B8D59F6771B}"/>
              </a:ext>
            </a:extLst>
          </p:cNvPr>
          <p:cNvSpPr>
            <a:spLocks noChangeAspect="1" noChangeArrowheads="1"/>
          </p:cNvSpPr>
          <p:nvPr/>
        </p:nvSpPr>
        <p:spPr bwMode="auto">
          <a:xfrm>
            <a:off x="259270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
            <a:extLst>
              <a:ext uri="{FF2B5EF4-FFF2-40B4-BE49-F238E27FC236}">
                <a16:creationId xmlns:a16="http://schemas.microsoft.com/office/drawing/2014/main" id="{40FF90FB-9BEB-D624-F86E-D64F90CCFE32}"/>
              </a:ext>
            </a:extLst>
          </p:cNvPr>
          <p:cNvSpPr>
            <a:spLocks noChangeAspect="1" noChangeArrowheads="1"/>
          </p:cNvSpPr>
          <p:nvPr/>
        </p:nvSpPr>
        <p:spPr bwMode="auto">
          <a:xfrm>
            <a:off x="37093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
            <a:extLst>
              <a:ext uri="{FF2B5EF4-FFF2-40B4-BE49-F238E27FC236}">
                <a16:creationId xmlns:a16="http://schemas.microsoft.com/office/drawing/2014/main" id="{B5DD1EF6-4A54-C8B0-640F-9568B19F4006}"/>
              </a:ext>
            </a:extLst>
          </p:cNvPr>
          <p:cNvSpPr>
            <a:spLocks noChangeAspect="1" noChangeArrowheads="1"/>
          </p:cNvSpPr>
          <p:nvPr/>
        </p:nvSpPr>
        <p:spPr bwMode="auto">
          <a:xfrm>
            <a:off x="47586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7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a:xfrm>
            <a:off x="646111" y="452718"/>
            <a:ext cx="9835370" cy="938760"/>
          </a:xfrm>
        </p:spPr>
        <p:txBody>
          <a:bodyPr/>
          <a:lstStyle/>
          <a:p>
            <a:r>
              <a:rPr kumimoji="0" lang="en-US" altLang="en-US" sz="4400" b="0" i="0" u="none" strike="noStrike" cap="none" normalizeH="0" baseline="0" dirty="0">
                <a:ln>
                  <a:noFill/>
                </a:ln>
                <a:solidFill>
                  <a:schemeClr val="tx1"/>
                </a:solidFill>
                <a:effectLst/>
                <a:latin typeface="Arial" panose="020B0604020202020204" pitchFamily="34" charset="0"/>
              </a:rPr>
              <a:t>Indigenous People’s Day</a:t>
            </a:r>
            <a:endParaRPr lang="en-US" dirty="0"/>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1423770" cy="4351338"/>
          </a:xfrm>
        </p:spPr>
        <p:txBody>
          <a:bodyPr>
            <a:normAutofit fontScale="92500" lnSpcReduction="10000"/>
          </a:bodyPr>
          <a:lstStyle/>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Indigenous Peoples called on world leaders to protect ancestral land under threat from global warming, mining, oil and gas extraction.</a:t>
            </a:r>
          </a:p>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ECUA Indigenous Peoples community called for safeguards for people whose lands bear the brunt of climate change and exploitation of natural resources.</a:t>
            </a:r>
          </a:p>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International Union for Conservation of Nature, International Indigenous Forum on Biodiversity, and IUCN Indigenous Peoples </a:t>
            </a:r>
            <a:r>
              <a:rPr kumimoji="0" lang="en-US" altLang="en-US" sz="2800" b="0" i="0" u="none" strike="noStrike" cap="none" normalizeH="0" baseline="0" dirty="0" err="1">
                <a:ln>
                  <a:noFill/>
                </a:ln>
                <a:solidFill>
                  <a:schemeClr val="tx1"/>
                </a:solidFill>
                <a:effectLst/>
                <a:latin typeface="Arial" panose="020B0604020202020204" pitchFamily="34" charset="0"/>
              </a:rPr>
              <a:t>Organisations</a:t>
            </a:r>
            <a:r>
              <a:rPr kumimoji="0" lang="en-US" altLang="en-US" sz="2800" b="0" i="0" u="none" strike="noStrike" cap="none" normalizeH="0" baseline="0" dirty="0">
                <a:ln>
                  <a:noFill/>
                </a:ln>
                <a:solidFill>
                  <a:schemeClr val="tx1"/>
                </a:solidFill>
                <a:effectLst/>
                <a:latin typeface="Arial" panose="020B0604020202020204" pitchFamily="34" charset="0"/>
              </a:rPr>
              <a:t> members launched the </a:t>
            </a:r>
            <a:r>
              <a:rPr kumimoji="0" lang="en-US" altLang="en-US" sz="2800" b="0" i="0" u="none" strike="noStrike" cap="none" normalizeH="0" baseline="0" dirty="0" err="1">
                <a:ln>
                  <a:noFill/>
                </a:ln>
                <a:solidFill>
                  <a:schemeClr val="tx1"/>
                </a:solidFill>
                <a:effectLst/>
                <a:latin typeface="Arial" panose="020B0604020202020204" pitchFamily="34" charset="0"/>
              </a:rPr>
              <a:t>Podong</a:t>
            </a:r>
            <a:r>
              <a:rPr kumimoji="0" lang="en-US" altLang="en-US" sz="2800" b="0" i="0" u="none" strike="noStrike" cap="none" normalizeH="0" baseline="0" dirty="0">
                <a:ln>
                  <a:noFill/>
                </a:ln>
                <a:solidFill>
                  <a:schemeClr val="tx1"/>
                </a:solidFill>
                <a:effectLst/>
                <a:latin typeface="Arial" panose="020B0604020202020204" pitchFamily="34" charset="0"/>
              </a:rPr>
              <a:t> Indigenous Peoples Initiative.</a:t>
            </a:r>
          </a:p>
          <a:p>
            <a:pPr defTabSz="914400" eaLnBrk="0" fontAlgn="base" hangingPunct="0">
              <a:spcBef>
                <a:spcPct val="0"/>
              </a:spcBef>
              <a:spcAft>
                <a:spcPct val="0"/>
              </a:spcAft>
              <a:buClrTx/>
              <a:buSzTx/>
            </a:pPr>
            <a:r>
              <a:rPr kumimoji="0" lang="en-US" altLang="en-US" sz="2800" b="0" i="0" u="none" strike="noStrike" cap="none" normalizeH="0" baseline="0" dirty="0">
                <a:ln>
                  <a:noFill/>
                </a:ln>
                <a:solidFill>
                  <a:schemeClr val="tx1"/>
                </a:solidFill>
                <a:effectLst/>
                <a:latin typeface="Arial" panose="020B0604020202020204" pitchFamily="34" charset="0"/>
              </a:rPr>
              <a:t>Mobilization of $200 million from 2023 to 2030 in Biodiversity and Climate finance, with 85% funds reaching Indigenous territories and local communities. </a:t>
            </a:r>
          </a:p>
        </p:txBody>
      </p:sp>
      <p:sp>
        <p:nvSpPr>
          <p:cNvPr id="4" name="Rectangle 1">
            <a:extLst>
              <a:ext uri="{FF2B5EF4-FFF2-40B4-BE49-F238E27FC236}">
                <a16:creationId xmlns:a16="http://schemas.microsoft.com/office/drawing/2014/main" id="{0C56C2C1-BA40-2CFB-8961-E47A5643836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
            <a:extLst>
              <a:ext uri="{FF2B5EF4-FFF2-40B4-BE49-F238E27FC236}">
                <a16:creationId xmlns:a16="http://schemas.microsoft.com/office/drawing/2014/main" id="{BBFC305D-7DE6-2678-F13D-97FB88FAA95D}"/>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
            <a:extLst>
              <a:ext uri="{FF2B5EF4-FFF2-40B4-BE49-F238E27FC236}">
                <a16:creationId xmlns:a16="http://schemas.microsoft.com/office/drawing/2014/main" id="{364C34AA-EDC4-75FB-CF40-D7EC5F8B4B17}"/>
              </a:ext>
            </a:extLst>
          </p:cNvPr>
          <p:cNvSpPr>
            <a:spLocks noChangeAspect="1" noChangeArrowheads="1"/>
          </p:cNvSpPr>
          <p:nvPr/>
        </p:nvSpPr>
        <p:spPr bwMode="auto">
          <a:xfrm>
            <a:off x="18126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a:extLst>
              <a:ext uri="{FF2B5EF4-FFF2-40B4-BE49-F238E27FC236}">
                <a16:creationId xmlns:a16="http://schemas.microsoft.com/office/drawing/2014/main" id="{D6D4457F-ACED-6046-C80F-0B8D59F6771B}"/>
              </a:ext>
            </a:extLst>
          </p:cNvPr>
          <p:cNvSpPr>
            <a:spLocks noChangeAspect="1" noChangeArrowheads="1"/>
          </p:cNvSpPr>
          <p:nvPr/>
        </p:nvSpPr>
        <p:spPr bwMode="auto">
          <a:xfrm>
            <a:off x="259270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
            <a:extLst>
              <a:ext uri="{FF2B5EF4-FFF2-40B4-BE49-F238E27FC236}">
                <a16:creationId xmlns:a16="http://schemas.microsoft.com/office/drawing/2014/main" id="{40FF90FB-9BEB-D624-F86E-D64F90CCFE32}"/>
              </a:ext>
            </a:extLst>
          </p:cNvPr>
          <p:cNvSpPr>
            <a:spLocks noChangeAspect="1" noChangeArrowheads="1"/>
          </p:cNvSpPr>
          <p:nvPr/>
        </p:nvSpPr>
        <p:spPr bwMode="auto">
          <a:xfrm>
            <a:off x="37093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
            <a:extLst>
              <a:ext uri="{FF2B5EF4-FFF2-40B4-BE49-F238E27FC236}">
                <a16:creationId xmlns:a16="http://schemas.microsoft.com/office/drawing/2014/main" id="{B5DD1EF6-4A54-C8B0-640F-9568B19F4006}"/>
              </a:ext>
            </a:extLst>
          </p:cNvPr>
          <p:cNvSpPr>
            <a:spLocks noChangeAspect="1" noChangeArrowheads="1"/>
          </p:cNvSpPr>
          <p:nvPr/>
        </p:nvSpPr>
        <p:spPr bwMode="auto">
          <a:xfrm>
            <a:off x="47586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
            <a:extLst>
              <a:ext uri="{FF2B5EF4-FFF2-40B4-BE49-F238E27FC236}">
                <a16:creationId xmlns:a16="http://schemas.microsoft.com/office/drawing/2014/main" id="{FD6C8CA9-212C-3A14-A58C-AD8ED9081D08}"/>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 descr="🇪🇨">
            <a:extLst>
              <a:ext uri="{FF2B5EF4-FFF2-40B4-BE49-F238E27FC236}">
                <a16:creationId xmlns:a16="http://schemas.microsoft.com/office/drawing/2014/main" id="{43176082-C966-C0D8-6ADD-9A9F0E9DB5D9}"/>
              </a:ext>
            </a:extLst>
          </p:cNvPr>
          <p:cNvSpPr>
            <a:spLocks noChangeAspect="1" noChangeArrowheads="1"/>
          </p:cNvSpPr>
          <p:nvPr/>
        </p:nvSpPr>
        <p:spPr bwMode="auto">
          <a:xfrm>
            <a:off x="20043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
            <a:extLst>
              <a:ext uri="{FF2B5EF4-FFF2-40B4-BE49-F238E27FC236}">
                <a16:creationId xmlns:a16="http://schemas.microsoft.com/office/drawing/2014/main" id="{3659D172-DCB5-9A05-672E-5632F8D473DD}"/>
              </a:ext>
            </a:extLst>
          </p:cNvPr>
          <p:cNvSpPr>
            <a:spLocks noChangeAspect="1" noChangeArrowheads="1"/>
          </p:cNvSpPr>
          <p:nvPr/>
        </p:nvSpPr>
        <p:spPr bwMode="auto">
          <a:xfrm>
            <a:off x="36188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descr="💰">
            <a:extLst>
              <a:ext uri="{FF2B5EF4-FFF2-40B4-BE49-F238E27FC236}">
                <a16:creationId xmlns:a16="http://schemas.microsoft.com/office/drawing/2014/main" id="{68D32453-6B3C-4FF8-2B33-ACC90FD443D7}"/>
              </a:ext>
            </a:extLst>
          </p:cNvPr>
          <p:cNvSpPr>
            <a:spLocks noChangeAspect="1" noChangeArrowheads="1"/>
          </p:cNvSpPr>
          <p:nvPr/>
        </p:nvSpPr>
        <p:spPr bwMode="auto">
          <a:xfrm>
            <a:off x="572230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241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a:xfrm>
            <a:off x="646111" y="452718"/>
            <a:ext cx="9835370" cy="938760"/>
          </a:xfrm>
        </p:spPr>
        <p:txBody>
          <a:bodyPr/>
          <a:lstStyle/>
          <a:p>
            <a:r>
              <a:rPr kumimoji="0" lang="en-US" altLang="en-US" sz="4400" b="0" i="0" u="none" strike="noStrike" cap="none" normalizeH="0" baseline="0" dirty="0">
                <a:ln>
                  <a:noFill/>
                </a:ln>
                <a:solidFill>
                  <a:schemeClr val="tx1"/>
                </a:solidFill>
                <a:effectLst/>
                <a:latin typeface="Arial" panose="020B0604020202020204" pitchFamily="34" charset="0"/>
              </a:rPr>
              <a:t>Global Cooling Pledge</a:t>
            </a:r>
            <a:endParaRPr lang="en-US" dirty="0"/>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1423770" cy="4351338"/>
          </a:xfrm>
        </p:spPr>
        <p:txBody>
          <a:bodyPr>
            <a:normAutofit/>
          </a:bodyPr>
          <a:lstStyle/>
          <a:p>
            <a:r>
              <a:rPr lang="en-US" sz="2400" dirty="0"/>
              <a:t>The Global Cooling Pledge has been included in the list of nine non-negotiated declarations, pledges, and charters that constitute key outcomes for the COP28 Presidential Action Agenda. </a:t>
            </a:r>
          </a:p>
          <a:p>
            <a:r>
              <a:rPr lang="en-US" sz="2400" dirty="0"/>
              <a:t>The Pledge intends to raise ambition and international cooperation through global targets for reducing emissions, improving energy efficiency, and increasing access to sustainable cooling for the vulnerable. </a:t>
            </a:r>
          </a:p>
        </p:txBody>
      </p:sp>
      <p:sp>
        <p:nvSpPr>
          <p:cNvPr id="4" name="Rectangle 1">
            <a:extLst>
              <a:ext uri="{FF2B5EF4-FFF2-40B4-BE49-F238E27FC236}">
                <a16:creationId xmlns:a16="http://schemas.microsoft.com/office/drawing/2014/main" id="{0C56C2C1-BA40-2CFB-8961-E47A5643836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
            <a:extLst>
              <a:ext uri="{FF2B5EF4-FFF2-40B4-BE49-F238E27FC236}">
                <a16:creationId xmlns:a16="http://schemas.microsoft.com/office/drawing/2014/main" id="{BBFC305D-7DE6-2678-F13D-97FB88FAA95D}"/>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
            <a:extLst>
              <a:ext uri="{FF2B5EF4-FFF2-40B4-BE49-F238E27FC236}">
                <a16:creationId xmlns:a16="http://schemas.microsoft.com/office/drawing/2014/main" id="{364C34AA-EDC4-75FB-CF40-D7EC5F8B4B17}"/>
              </a:ext>
            </a:extLst>
          </p:cNvPr>
          <p:cNvSpPr>
            <a:spLocks noChangeAspect="1" noChangeArrowheads="1"/>
          </p:cNvSpPr>
          <p:nvPr/>
        </p:nvSpPr>
        <p:spPr bwMode="auto">
          <a:xfrm>
            <a:off x="18126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a:extLst>
              <a:ext uri="{FF2B5EF4-FFF2-40B4-BE49-F238E27FC236}">
                <a16:creationId xmlns:a16="http://schemas.microsoft.com/office/drawing/2014/main" id="{D6D4457F-ACED-6046-C80F-0B8D59F6771B}"/>
              </a:ext>
            </a:extLst>
          </p:cNvPr>
          <p:cNvSpPr>
            <a:spLocks noChangeAspect="1" noChangeArrowheads="1"/>
          </p:cNvSpPr>
          <p:nvPr/>
        </p:nvSpPr>
        <p:spPr bwMode="auto">
          <a:xfrm>
            <a:off x="259270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
            <a:extLst>
              <a:ext uri="{FF2B5EF4-FFF2-40B4-BE49-F238E27FC236}">
                <a16:creationId xmlns:a16="http://schemas.microsoft.com/office/drawing/2014/main" id="{40FF90FB-9BEB-D624-F86E-D64F90CCFE32}"/>
              </a:ext>
            </a:extLst>
          </p:cNvPr>
          <p:cNvSpPr>
            <a:spLocks noChangeAspect="1" noChangeArrowheads="1"/>
          </p:cNvSpPr>
          <p:nvPr/>
        </p:nvSpPr>
        <p:spPr bwMode="auto">
          <a:xfrm>
            <a:off x="37093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
            <a:extLst>
              <a:ext uri="{FF2B5EF4-FFF2-40B4-BE49-F238E27FC236}">
                <a16:creationId xmlns:a16="http://schemas.microsoft.com/office/drawing/2014/main" id="{B5DD1EF6-4A54-C8B0-640F-9568B19F4006}"/>
              </a:ext>
            </a:extLst>
          </p:cNvPr>
          <p:cNvSpPr>
            <a:spLocks noChangeAspect="1" noChangeArrowheads="1"/>
          </p:cNvSpPr>
          <p:nvPr/>
        </p:nvSpPr>
        <p:spPr bwMode="auto">
          <a:xfrm>
            <a:off x="47586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
            <a:extLst>
              <a:ext uri="{FF2B5EF4-FFF2-40B4-BE49-F238E27FC236}">
                <a16:creationId xmlns:a16="http://schemas.microsoft.com/office/drawing/2014/main" id="{FD6C8CA9-212C-3A14-A58C-AD8ED9081D08}"/>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 descr="🇪🇨">
            <a:extLst>
              <a:ext uri="{FF2B5EF4-FFF2-40B4-BE49-F238E27FC236}">
                <a16:creationId xmlns:a16="http://schemas.microsoft.com/office/drawing/2014/main" id="{43176082-C966-C0D8-6ADD-9A9F0E9DB5D9}"/>
              </a:ext>
            </a:extLst>
          </p:cNvPr>
          <p:cNvSpPr>
            <a:spLocks noChangeAspect="1" noChangeArrowheads="1"/>
          </p:cNvSpPr>
          <p:nvPr/>
        </p:nvSpPr>
        <p:spPr bwMode="auto">
          <a:xfrm>
            <a:off x="20043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
            <a:extLst>
              <a:ext uri="{FF2B5EF4-FFF2-40B4-BE49-F238E27FC236}">
                <a16:creationId xmlns:a16="http://schemas.microsoft.com/office/drawing/2014/main" id="{3659D172-DCB5-9A05-672E-5632F8D473DD}"/>
              </a:ext>
            </a:extLst>
          </p:cNvPr>
          <p:cNvSpPr>
            <a:spLocks noChangeAspect="1" noChangeArrowheads="1"/>
          </p:cNvSpPr>
          <p:nvPr/>
        </p:nvSpPr>
        <p:spPr bwMode="auto">
          <a:xfrm>
            <a:off x="36188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descr="💰">
            <a:extLst>
              <a:ext uri="{FF2B5EF4-FFF2-40B4-BE49-F238E27FC236}">
                <a16:creationId xmlns:a16="http://schemas.microsoft.com/office/drawing/2014/main" id="{68D32453-6B3C-4FF8-2B33-ACC90FD443D7}"/>
              </a:ext>
            </a:extLst>
          </p:cNvPr>
          <p:cNvSpPr>
            <a:spLocks noChangeAspect="1" noChangeArrowheads="1"/>
          </p:cNvSpPr>
          <p:nvPr/>
        </p:nvSpPr>
        <p:spPr bwMode="auto">
          <a:xfrm>
            <a:off x="572230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404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a:xfrm>
            <a:off x="646111" y="452718"/>
            <a:ext cx="9835370" cy="938760"/>
          </a:xfrm>
        </p:spPr>
        <p:txBody>
          <a:bodyPr/>
          <a:lstStyle/>
          <a:p>
            <a:r>
              <a:rPr kumimoji="0" lang="en-US" altLang="en-US" sz="4400" b="0" i="0" u="none" strike="noStrike" cap="none" normalizeH="0" baseline="0" dirty="0">
                <a:ln>
                  <a:noFill/>
                </a:ln>
                <a:solidFill>
                  <a:schemeClr val="tx1"/>
                </a:solidFill>
                <a:effectLst/>
                <a:latin typeface="Arial" panose="020B0604020202020204" pitchFamily="34" charset="0"/>
              </a:rPr>
              <a:t>Powering Past Coal Alliance</a:t>
            </a:r>
            <a:endParaRPr lang="en-US" dirty="0"/>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1423770" cy="4351338"/>
          </a:xfrm>
        </p:spPr>
        <p:txBody>
          <a:bodyPr>
            <a:normAutofit/>
          </a:bodyPr>
          <a:lstStyle/>
          <a:p>
            <a:r>
              <a:rPr lang="en-US" dirty="0"/>
              <a:t>The Powering Past Coal Alliance (PPCA) is a coalition of national and subnational governments, businesses and </a:t>
            </a:r>
            <a:r>
              <a:rPr lang="en-US" dirty="0" err="1"/>
              <a:t>organisations</a:t>
            </a:r>
            <a:r>
              <a:rPr lang="en-US" dirty="0"/>
              <a:t> working to advance the transition from unabated coal power generation to clean energy.</a:t>
            </a:r>
            <a:endParaRPr lang="en-US" sz="2000" b="1" dirty="0"/>
          </a:p>
          <a:p>
            <a:r>
              <a:rPr lang="en-US" sz="2000" b="1" dirty="0"/>
              <a:t>Malta phased out coal power in 1996</a:t>
            </a:r>
            <a:r>
              <a:rPr lang="en-US" sz="2000" dirty="0"/>
              <a:t>. </a:t>
            </a:r>
          </a:p>
          <a:p>
            <a:r>
              <a:rPr lang="en-US" dirty="0"/>
              <a:t>With </a:t>
            </a:r>
            <a:r>
              <a:rPr lang="en-US" sz="2000" dirty="0"/>
              <a:t>Malta and the UAE, new PPCA members announced at COP28 up to nine</a:t>
            </a:r>
          </a:p>
          <a:p>
            <a:r>
              <a:rPr lang="en-US" sz="2000" dirty="0"/>
              <a:t>The PPCA now covers 59 countries</a:t>
            </a:r>
          </a:p>
          <a:p>
            <a:r>
              <a:rPr lang="en-US" sz="2000" dirty="0"/>
              <a:t>Other members include the US, the Czech Republic, Cyprus, Dominican Republic, Iceland, Kosovo and Norway</a:t>
            </a:r>
          </a:p>
          <a:p>
            <a:r>
              <a:rPr lang="en-US" sz="2000" dirty="0"/>
              <a:t>Since COP23, this Alliance has been driving </a:t>
            </a:r>
            <a:r>
              <a:rPr lang="en-US" dirty="0"/>
              <a:t>m</a:t>
            </a:r>
            <a:r>
              <a:rPr lang="en-US" sz="2000" dirty="0"/>
              <a:t>omentum to move beyond coal</a:t>
            </a:r>
            <a:endParaRPr lang="en-US" sz="2400" dirty="0"/>
          </a:p>
        </p:txBody>
      </p:sp>
      <p:sp>
        <p:nvSpPr>
          <p:cNvPr id="4" name="Rectangle 1">
            <a:extLst>
              <a:ext uri="{FF2B5EF4-FFF2-40B4-BE49-F238E27FC236}">
                <a16:creationId xmlns:a16="http://schemas.microsoft.com/office/drawing/2014/main" id="{0C56C2C1-BA40-2CFB-8961-E47A5643836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
            <a:extLst>
              <a:ext uri="{FF2B5EF4-FFF2-40B4-BE49-F238E27FC236}">
                <a16:creationId xmlns:a16="http://schemas.microsoft.com/office/drawing/2014/main" id="{BBFC305D-7DE6-2678-F13D-97FB88FAA95D}"/>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
            <a:extLst>
              <a:ext uri="{FF2B5EF4-FFF2-40B4-BE49-F238E27FC236}">
                <a16:creationId xmlns:a16="http://schemas.microsoft.com/office/drawing/2014/main" id="{364C34AA-EDC4-75FB-CF40-D7EC5F8B4B17}"/>
              </a:ext>
            </a:extLst>
          </p:cNvPr>
          <p:cNvSpPr>
            <a:spLocks noChangeAspect="1" noChangeArrowheads="1"/>
          </p:cNvSpPr>
          <p:nvPr/>
        </p:nvSpPr>
        <p:spPr bwMode="auto">
          <a:xfrm>
            <a:off x="18126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a:extLst>
              <a:ext uri="{FF2B5EF4-FFF2-40B4-BE49-F238E27FC236}">
                <a16:creationId xmlns:a16="http://schemas.microsoft.com/office/drawing/2014/main" id="{D6D4457F-ACED-6046-C80F-0B8D59F6771B}"/>
              </a:ext>
            </a:extLst>
          </p:cNvPr>
          <p:cNvSpPr>
            <a:spLocks noChangeAspect="1" noChangeArrowheads="1"/>
          </p:cNvSpPr>
          <p:nvPr/>
        </p:nvSpPr>
        <p:spPr bwMode="auto">
          <a:xfrm>
            <a:off x="259270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
            <a:extLst>
              <a:ext uri="{FF2B5EF4-FFF2-40B4-BE49-F238E27FC236}">
                <a16:creationId xmlns:a16="http://schemas.microsoft.com/office/drawing/2014/main" id="{40FF90FB-9BEB-D624-F86E-D64F90CCFE32}"/>
              </a:ext>
            </a:extLst>
          </p:cNvPr>
          <p:cNvSpPr>
            <a:spLocks noChangeAspect="1" noChangeArrowheads="1"/>
          </p:cNvSpPr>
          <p:nvPr/>
        </p:nvSpPr>
        <p:spPr bwMode="auto">
          <a:xfrm>
            <a:off x="37093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
            <a:extLst>
              <a:ext uri="{FF2B5EF4-FFF2-40B4-BE49-F238E27FC236}">
                <a16:creationId xmlns:a16="http://schemas.microsoft.com/office/drawing/2014/main" id="{B5DD1EF6-4A54-C8B0-640F-9568B19F4006}"/>
              </a:ext>
            </a:extLst>
          </p:cNvPr>
          <p:cNvSpPr>
            <a:spLocks noChangeAspect="1" noChangeArrowheads="1"/>
          </p:cNvSpPr>
          <p:nvPr/>
        </p:nvSpPr>
        <p:spPr bwMode="auto">
          <a:xfrm>
            <a:off x="47586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
            <a:extLst>
              <a:ext uri="{FF2B5EF4-FFF2-40B4-BE49-F238E27FC236}">
                <a16:creationId xmlns:a16="http://schemas.microsoft.com/office/drawing/2014/main" id="{FD6C8CA9-212C-3A14-A58C-AD8ED9081D08}"/>
              </a:ext>
            </a:extLst>
          </p:cNvPr>
          <p:cNvSpPr>
            <a:spLocks noChangeAspect="1" noChangeArrowheads="1"/>
          </p:cNvSpPr>
          <p:nvPr/>
        </p:nvSpPr>
        <p:spPr bwMode="auto">
          <a:xfrm>
            <a:off x="5981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 descr="🇪🇨">
            <a:extLst>
              <a:ext uri="{FF2B5EF4-FFF2-40B4-BE49-F238E27FC236}">
                <a16:creationId xmlns:a16="http://schemas.microsoft.com/office/drawing/2014/main" id="{43176082-C966-C0D8-6ADD-9A9F0E9DB5D9}"/>
              </a:ext>
            </a:extLst>
          </p:cNvPr>
          <p:cNvSpPr>
            <a:spLocks noChangeAspect="1" noChangeArrowheads="1"/>
          </p:cNvSpPr>
          <p:nvPr/>
        </p:nvSpPr>
        <p:spPr bwMode="auto">
          <a:xfrm>
            <a:off x="20043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
            <a:extLst>
              <a:ext uri="{FF2B5EF4-FFF2-40B4-BE49-F238E27FC236}">
                <a16:creationId xmlns:a16="http://schemas.microsoft.com/office/drawing/2014/main" id="{3659D172-DCB5-9A05-672E-5632F8D473DD}"/>
              </a:ext>
            </a:extLst>
          </p:cNvPr>
          <p:cNvSpPr>
            <a:spLocks noChangeAspect="1" noChangeArrowheads="1"/>
          </p:cNvSpPr>
          <p:nvPr/>
        </p:nvSpPr>
        <p:spPr bwMode="auto">
          <a:xfrm>
            <a:off x="36188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descr="💰">
            <a:extLst>
              <a:ext uri="{FF2B5EF4-FFF2-40B4-BE49-F238E27FC236}">
                <a16:creationId xmlns:a16="http://schemas.microsoft.com/office/drawing/2014/main" id="{68D32453-6B3C-4FF8-2B33-ACC90FD443D7}"/>
              </a:ext>
            </a:extLst>
          </p:cNvPr>
          <p:cNvSpPr>
            <a:spLocks noChangeAspect="1" noChangeArrowheads="1"/>
          </p:cNvSpPr>
          <p:nvPr/>
        </p:nvSpPr>
        <p:spPr bwMode="auto">
          <a:xfrm>
            <a:off x="572230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196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75CB5-DAA5-FFBA-79AC-DCDD07FA73D0}"/>
              </a:ext>
            </a:extLst>
          </p:cNvPr>
          <p:cNvPicPr>
            <a:picLocks noChangeAspect="1"/>
          </p:cNvPicPr>
          <p:nvPr/>
        </p:nvPicPr>
        <p:blipFill>
          <a:blip r:embed="rId2"/>
          <a:stretch>
            <a:fillRect/>
          </a:stretch>
        </p:blipFill>
        <p:spPr>
          <a:xfrm>
            <a:off x="927651" y="1020417"/>
            <a:ext cx="10137913" cy="4996070"/>
          </a:xfrm>
          <a:prstGeom prst="rect">
            <a:avLst/>
          </a:prstGeom>
        </p:spPr>
      </p:pic>
      <p:sp>
        <p:nvSpPr>
          <p:cNvPr id="4" name="TextBox 3">
            <a:extLst>
              <a:ext uri="{FF2B5EF4-FFF2-40B4-BE49-F238E27FC236}">
                <a16:creationId xmlns:a16="http://schemas.microsoft.com/office/drawing/2014/main" id="{1B7D5D2A-C0BE-5116-7201-C165E89B86D8}"/>
              </a:ext>
            </a:extLst>
          </p:cNvPr>
          <p:cNvSpPr txBox="1"/>
          <p:nvPr/>
        </p:nvSpPr>
        <p:spPr>
          <a:xfrm>
            <a:off x="1046923" y="195182"/>
            <a:ext cx="8945216" cy="646331"/>
          </a:xfrm>
          <a:prstGeom prst="rect">
            <a:avLst/>
          </a:prstGeom>
          <a:noFill/>
        </p:spPr>
        <p:txBody>
          <a:bodyPr wrap="square">
            <a:spAutoFit/>
          </a:bodyPr>
          <a:lstStyle/>
          <a:p>
            <a:r>
              <a:rPr lang="en-US" dirty="0">
                <a:effectLst/>
              </a:rPr>
              <a:t>This is what securing national interest looks like in climate negotiations: accelerate everyone’s position, except mine</a:t>
            </a:r>
            <a:endParaRPr lang="en-US" dirty="0"/>
          </a:p>
        </p:txBody>
      </p:sp>
    </p:spTree>
    <p:extLst>
      <p:ext uri="{BB962C8B-B14F-4D97-AF65-F5344CB8AC3E}">
        <p14:creationId xmlns:p14="http://schemas.microsoft.com/office/powerpoint/2010/main" val="357781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98015C-6422-19E7-950B-9D6548B7D0FB}"/>
              </a:ext>
            </a:extLst>
          </p:cNvPr>
          <p:cNvPicPr>
            <a:picLocks noChangeAspect="1"/>
          </p:cNvPicPr>
          <p:nvPr/>
        </p:nvPicPr>
        <p:blipFill>
          <a:blip r:embed="rId2"/>
          <a:stretch>
            <a:fillRect/>
          </a:stretch>
        </p:blipFill>
        <p:spPr>
          <a:xfrm>
            <a:off x="702365" y="1020416"/>
            <a:ext cx="10840277" cy="5645427"/>
          </a:xfrm>
          <a:prstGeom prst="rect">
            <a:avLst/>
          </a:prstGeom>
        </p:spPr>
      </p:pic>
      <p:sp>
        <p:nvSpPr>
          <p:cNvPr id="4" name="TextBox 3">
            <a:extLst>
              <a:ext uri="{FF2B5EF4-FFF2-40B4-BE49-F238E27FC236}">
                <a16:creationId xmlns:a16="http://schemas.microsoft.com/office/drawing/2014/main" id="{E1E34F00-631E-37EF-5CAA-3551D9CD2B6D}"/>
              </a:ext>
            </a:extLst>
          </p:cNvPr>
          <p:cNvSpPr txBox="1"/>
          <p:nvPr/>
        </p:nvSpPr>
        <p:spPr>
          <a:xfrm>
            <a:off x="2146852" y="192157"/>
            <a:ext cx="8189844" cy="646331"/>
          </a:xfrm>
          <a:prstGeom prst="rect">
            <a:avLst/>
          </a:prstGeom>
          <a:noFill/>
        </p:spPr>
        <p:txBody>
          <a:bodyPr wrap="square">
            <a:spAutoFit/>
          </a:bodyPr>
          <a:lstStyle/>
          <a:p>
            <a:r>
              <a:rPr lang="en-US" dirty="0"/>
              <a:t>View of the room during informal consultations on rules, modalities and procedures for the Article 6.4 mechanism</a:t>
            </a:r>
          </a:p>
        </p:txBody>
      </p:sp>
    </p:spTree>
    <p:extLst>
      <p:ext uri="{BB962C8B-B14F-4D97-AF65-F5344CB8AC3E}">
        <p14:creationId xmlns:p14="http://schemas.microsoft.com/office/powerpoint/2010/main" val="321614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Different views: Vignettes</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510748"/>
            <a:ext cx="10876722" cy="4666215"/>
          </a:xfrm>
        </p:spPr>
        <p:txBody>
          <a:bodyPr>
            <a:normAutofit fontScale="85000" lnSpcReduction="20000"/>
          </a:bodyPr>
          <a:lstStyle/>
          <a:p>
            <a:r>
              <a:rPr lang="en-US" sz="2000" dirty="0">
                <a:effectLst/>
                <a:latin typeface="arial" panose="020B0604020202020204" pitchFamily="34" charset="0"/>
              </a:rPr>
              <a:t>The Director-General of the World Trade </a:t>
            </a:r>
            <a:r>
              <a:rPr lang="en-US" sz="2000" dirty="0" err="1">
                <a:effectLst/>
                <a:latin typeface="arial" panose="020B0604020202020204" pitchFamily="34" charset="0"/>
              </a:rPr>
              <a:t>Organisation</a:t>
            </a:r>
            <a:r>
              <a:rPr lang="en-US" sz="2000" dirty="0">
                <a:effectLst/>
                <a:latin typeface="arial" panose="020B0604020202020204" pitchFamily="34" charset="0"/>
              </a:rPr>
              <a:t>, Dr Ngozi </a:t>
            </a:r>
            <a:r>
              <a:rPr lang="en-US" sz="2000" dirty="0" err="1">
                <a:effectLst/>
                <a:latin typeface="arial" panose="020B0604020202020204" pitchFamily="34" charset="0"/>
              </a:rPr>
              <a:t>Okonjo</a:t>
            </a:r>
            <a:r>
              <a:rPr lang="en-US" sz="2000" dirty="0">
                <a:effectLst/>
                <a:latin typeface="arial" panose="020B0604020202020204" pitchFamily="34" charset="0"/>
              </a:rPr>
              <a:t>-Iweala, has called on delegates at the COP28 climate conference in Dubai to </a:t>
            </a:r>
            <a:r>
              <a:rPr lang="en-US" sz="2000" dirty="0" err="1">
                <a:effectLst/>
                <a:latin typeface="arial" panose="020B0604020202020204" pitchFamily="34" charset="0"/>
              </a:rPr>
              <a:t>prioritise</a:t>
            </a:r>
            <a:r>
              <a:rPr lang="en-US" sz="2000" dirty="0">
                <a:effectLst/>
                <a:latin typeface="arial" panose="020B0604020202020204" pitchFamily="34" charset="0"/>
              </a:rPr>
              <a:t> trade policy in the fight against global warming.</a:t>
            </a:r>
            <a:br>
              <a:rPr lang="en-US" sz="2000" dirty="0">
                <a:effectLst/>
                <a:latin typeface="arial" panose="020B0604020202020204" pitchFamily="34" charset="0"/>
              </a:rPr>
            </a:br>
            <a:br>
              <a:rPr lang="en-US" sz="2000" dirty="0">
                <a:effectLst/>
                <a:latin typeface="arial" panose="020B0604020202020204" pitchFamily="34" charset="0"/>
              </a:rPr>
            </a:br>
            <a:r>
              <a:rPr lang="en-US" sz="2000" dirty="0" err="1">
                <a:effectLst/>
                <a:latin typeface="arial" panose="020B0604020202020204" pitchFamily="34" charset="0"/>
              </a:rPr>
              <a:t>Emphasising</a:t>
            </a:r>
            <a:r>
              <a:rPr lang="en-US" sz="2000" dirty="0">
                <a:effectLst/>
                <a:latin typeface="arial" panose="020B0604020202020204" pitchFamily="34" charset="0"/>
              </a:rPr>
              <a:t> the need for free and predictable trade, she suggested measures such as adjusting tariffs to promote renewables and revising subsidies for fossil fuels. </a:t>
            </a:r>
            <a:r>
              <a:rPr lang="en-US" sz="2000" dirty="0" err="1">
                <a:effectLst/>
                <a:latin typeface="arial" panose="020B0604020202020204" pitchFamily="34" charset="0"/>
              </a:rPr>
              <a:t>Okonjo</a:t>
            </a:r>
            <a:r>
              <a:rPr lang="en-US" sz="2000" dirty="0">
                <a:effectLst/>
                <a:latin typeface="arial" panose="020B0604020202020204" pitchFamily="34" charset="0"/>
              </a:rPr>
              <a:t>-Iweala also highlighted concerns from less developed WTO members regarding the European Union's carbon border tax, indicating that the WTO is prepared to facilitate dialogue to address potential trade frictions.</a:t>
            </a:r>
          </a:p>
          <a:p>
            <a:r>
              <a:rPr lang="en-US" sz="3600" dirty="0">
                <a:effectLst/>
              </a:rPr>
              <a:t>“We have to work very hard over the next eight years to move the ratio of power that is generated by coal from the current 36% to less than 4% by 2030. This sounds like a massive and impossible task, but it isn’t.” – Andrew Steer, Chief Executive Officer of Bezos Earth Fund, during the discussion on Enabling a Just and Managed Transition for Coal.</a:t>
            </a:r>
            <a:endParaRPr lang="en-US" sz="4000" dirty="0"/>
          </a:p>
        </p:txBody>
      </p:sp>
    </p:spTree>
    <p:extLst>
      <p:ext uri="{BB962C8B-B14F-4D97-AF65-F5344CB8AC3E}">
        <p14:creationId xmlns:p14="http://schemas.microsoft.com/office/powerpoint/2010/main" val="3135544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Gallery</Template>
  <TotalTime>2911</TotalTime>
  <Words>1666</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vt:lpstr>
      <vt:lpstr>Century Gothic</vt:lpstr>
      <vt:lpstr>Times New Roman</vt:lpstr>
      <vt:lpstr>Wingdings 3</vt:lpstr>
      <vt:lpstr>Ion</vt:lpstr>
      <vt:lpstr>Climate Change Conference of People In the context of COP-28, Dubai 30th November - 12th December, 2023</vt:lpstr>
      <vt:lpstr>“Technology Fix” Day</vt:lpstr>
      <vt:lpstr>Energy and Industry</vt:lpstr>
      <vt:lpstr>Indigenous People’s Day</vt:lpstr>
      <vt:lpstr>Global Cooling Pledge</vt:lpstr>
      <vt:lpstr>Powering Past Coal Alliance</vt:lpstr>
      <vt:lpstr>PowerPoint Presentation</vt:lpstr>
      <vt:lpstr>PowerPoint Presentation</vt:lpstr>
      <vt:lpstr>Different views: Vignettes</vt:lpstr>
      <vt:lpstr>Announcements</vt:lpstr>
      <vt:lpstr>PowerPoint Presentation</vt:lpstr>
      <vt:lpstr>Negotiation tracks</vt:lpstr>
      <vt:lpstr>PowerPoint Presentation</vt:lpstr>
      <vt:lpstr>Negotiation tracks</vt:lpstr>
      <vt:lpstr>PowerPoint Presentation</vt:lpstr>
      <vt:lpstr>PowerPoint Presentation</vt:lpstr>
      <vt:lpstr>Studies and Reports</vt:lpstr>
      <vt:lpstr>Studies and Reports</vt:lpstr>
      <vt:lpstr>Tidbits</vt:lpstr>
      <vt:lpstr>COP28 Programmes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Narasimha Reddy Donthi</dc:creator>
  <cp:lastModifiedBy>Narasimha Reddy Donthi</cp:lastModifiedBy>
  <cp:revision>59</cp:revision>
  <dcterms:created xsi:type="dcterms:W3CDTF">2023-11-23T01:26:17Z</dcterms:created>
  <dcterms:modified xsi:type="dcterms:W3CDTF">2023-12-06T02:09:26Z</dcterms:modified>
</cp:coreProperties>
</file>