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5" r:id="rId3"/>
    <p:sldId id="277" r:id="rId4"/>
    <p:sldId id="312" r:id="rId5"/>
    <p:sldId id="313" r:id="rId6"/>
    <p:sldId id="282" r:id="rId7"/>
    <p:sldId id="268" r:id="rId8"/>
    <p:sldId id="314" r:id="rId9"/>
    <p:sldId id="307" r:id="rId10"/>
    <p:sldId id="309" r:id="rId11"/>
    <p:sldId id="310" r:id="rId12"/>
    <p:sldId id="308" r:id="rId13"/>
    <p:sldId id="273" r:id="rId14"/>
    <p:sldId id="272" r:id="rId15"/>
    <p:sldId id="311" r:id="rId16"/>
    <p:sldId id="266" r:id="rId17"/>
    <p:sldId id="29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0992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C98EF-174D-48F1-BF6A-4FC514FCF2A1}"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386700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45814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1021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20282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3C98EF-174D-48F1-BF6A-4FC514FCF2A1}" type="datetimeFigureOut">
              <a:rPr lang="en-US" smtClean="0"/>
              <a:t>12/5/2023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651729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3C98EF-174D-48F1-BF6A-4FC514FCF2A1}" type="datetimeFigureOut">
              <a:rPr lang="en-US" smtClean="0"/>
              <a:t>12/5/2023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22632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550625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07508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83C98EF-174D-48F1-BF6A-4FC514FCF2A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42630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50325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C98EF-174D-48F1-BF6A-4FC514FCF2A1}"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74121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3C98EF-174D-48F1-BF6A-4FC514FCF2A1}"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70066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83C98EF-174D-48F1-BF6A-4FC514FCF2A1}" type="datetimeFigureOut">
              <a:rPr lang="en-US" smtClean="0"/>
              <a:t>12/5/2023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1823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3C98EF-174D-48F1-BF6A-4FC514FCF2A1}" type="datetimeFigureOut">
              <a:rPr lang="en-US" smtClean="0"/>
              <a:t>12/5/2023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77203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83C98EF-174D-48F1-BF6A-4FC514FCF2A1}" type="datetimeFigureOut">
              <a:rPr lang="en-US" smtClean="0"/>
              <a:t>12/5/2023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2955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C98EF-174D-48F1-BF6A-4FC514FCF2A1}"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2417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83C98EF-174D-48F1-BF6A-4FC514FCF2A1}" type="datetimeFigureOut">
              <a:rPr lang="en-US" smtClean="0"/>
              <a:t>12/5/2023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D5FDC0-5A56-458A-8E09-20810BC0AA25}" type="slidenum">
              <a:rPr lang="en-US" smtClean="0"/>
              <a:t>‹#›</a:t>
            </a:fld>
            <a:endParaRPr lang="en-US"/>
          </a:p>
        </p:txBody>
      </p:sp>
    </p:spTree>
    <p:extLst>
      <p:ext uri="{BB962C8B-B14F-4D97-AF65-F5344CB8AC3E}">
        <p14:creationId xmlns:p14="http://schemas.microsoft.com/office/powerpoint/2010/main" val="34445522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witter.com/hashtag/COP28?src=hashtag_clic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witter.com/hashtag/TradeHouseCOP28?src=hashtag_clic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228A-5799-4EDF-6B2F-34AB35CCD2A2}"/>
              </a:ext>
            </a:extLst>
          </p:cNvPr>
          <p:cNvSpPr>
            <a:spLocks noGrp="1"/>
          </p:cNvSpPr>
          <p:nvPr>
            <p:ph type="ctrTitle"/>
          </p:nvPr>
        </p:nvSpPr>
        <p:spPr>
          <a:xfrm>
            <a:off x="371061" y="1122362"/>
            <a:ext cx="11476381" cy="3476141"/>
          </a:xfrm>
        </p:spPr>
        <p:txBody>
          <a:bodyPr>
            <a:normAutofit fontScale="90000"/>
          </a:bodyPr>
          <a:lstStyle/>
          <a:p>
            <a:r>
              <a:rPr lang="en-IN" sz="6000" u="sng" dirty="0"/>
              <a:t>Climate Change</a:t>
            </a:r>
            <a:br>
              <a:rPr lang="en-IN" sz="6000" dirty="0"/>
            </a:br>
            <a:r>
              <a:rPr lang="en-IN" sz="6000" b="1" dirty="0"/>
              <a:t>Conference of People</a:t>
            </a:r>
            <a:br>
              <a:rPr lang="en-IN" sz="6000" dirty="0"/>
            </a:br>
            <a:r>
              <a:rPr lang="en-IN" sz="6000" dirty="0"/>
              <a:t>In the context of COP-28, Dubai</a:t>
            </a:r>
            <a:br>
              <a:rPr lang="en-IN" sz="6000" dirty="0"/>
            </a:br>
            <a:r>
              <a:rPr lang="en-IN" sz="6000" dirty="0"/>
              <a:t>30</a:t>
            </a:r>
            <a:r>
              <a:rPr lang="en-IN" sz="6000" baseline="30000" dirty="0"/>
              <a:t>th</a:t>
            </a:r>
            <a:r>
              <a:rPr lang="en-IN" sz="6000" dirty="0"/>
              <a:t> November - 12</a:t>
            </a:r>
            <a:r>
              <a:rPr lang="en-IN" sz="6000" baseline="30000" dirty="0"/>
              <a:t>th</a:t>
            </a:r>
            <a:r>
              <a:rPr lang="en-IN" sz="6000" dirty="0"/>
              <a:t> December, 2023</a:t>
            </a:r>
            <a:endParaRPr lang="en-US" dirty="0"/>
          </a:p>
        </p:txBody>
      </p:sp>
      <p:sp>
        <p:nvSpPr>
          <p:cNvPr id="3" name="Subtitle 2">
            <a:extLst>
              <a:ext uri="{FF2B5EF4-FFF2-40B4-BE49-F238E27FC236}">
                <a16:creationId xmlns:a16="http://schemas.microsoft.com/office/drawing/2014/main" id="{2242FF2F-4CAF-BA11-A155-82A78382359C}"/>
              </a:ext>
            </a:extLst>
          </p:cNvPr>
          <p:cNvSpPr>
            <a:spLocks noGrp="1"/>
          </p:cNvSpPr>
          <p:nvPr>
            <p:ph type="subTitle" idx="1"/>
          </p:nvPr>
        </p:nvSpPr>
        <p:spPr>
          <a:xfrm>
            <a:off x="1524000" y="5128590"/>
            <a:ext cx="9144000" cy="1434927"/>
          </a:xfrm>
        </p:spPr>
        <p:txBody>
          <a:bodyPr/>
          <a:lstStyle/>
          <a:p>
            <a:pPr algn="ctr" eaLnBrk="1" fontAlgn="auto" hangingPunct="1">
              <a:spcAft>
                <a:spcPts val="0"/>
              </a:spcAft>
              <a:defRPr/>
            </a:pPr>
            <a:r>
              <a:rPr lang="en-IN" dirty="0"/>
              <a:t>Prof. (</a:t>
            </a:r>
            <a:r>
              <a:rPr lang="en-IN" dirty="0" err="1"/>
              <a:t>Dr.</a:t>
            </a:r>
            <a:r>
              <a:rPr lang="en-IN" dirty="0"/>
              <a:t>)</a:t>
            </a:r>
            <a:r>
              <a:rPr lang="en-IN" dirty="0">
                <a:solidFill>
                  <a:schemeClr val="tx1"/>
                </a:solidFill>
              </a:rPr>
              <a:t> Narasimha Reddy Donthi</a:t>
            </a:r>
          </a:p>
          <a:p>
            <a:pPr algn="ctr" eaLnBrk="1" fontAlgn="auto" hangingPunct="1">
              <a:spcAft>
                <a:spcPts val="0"/>
              </a:spcAft>
              <a:defRPr/>
            </a:pPr>
            <a:r>
              <a:rPr lang="en-IN" dirty="0">
                <a:solidFill>
                  <a:schemeClr val="tx1"/>
                </a:solidFill>
              </a:rPr>
              <a:t>Independent Public Policy Campaigner</a:t>
            </a:r>
          </a:p>
          <a:p>
            <a:endParaRPr lang="en-US" dirty="0"/>
          </a:p>
        </p:txBody>
      </p:sp>
    </p:spTree>
    <p:extLst>
      <p:ext uri="{BB962C8B-B14F-4D97-AF65-F5344CB8AC3E}">
        <p14:creationId xmlns:p14="http://schemas.microsoft.com/office/powerpoint/2010/main" val="64955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619606" y="231913"/>
            <a:ext cx="9404723" cy="7620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chemeClr val="tx1"/>
                </a:solidFill>
                <a:effectLst/>
                <a:latin typeface="Arial" panose="020B0604020202020204" pitchFamily="34" charset="0"/>
              </a:rPr>
              <a:t>Snapshot Day 5</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318052" y="993914"/>
            <a:ext cx="11555896" cy="5632174"/>
          </a:xfrm>
        </p:spPr>
        <p:txBody>
          <a:bodyPr>
            <a:noAutofit/>
          </a:bodyPr>
          <a:lstStyle/>
          <a:p>
            <a:pPr defTabSz="914400" eaLnBrk="0" fontAlgn="base" hangingPunct="0">
              <a:spcBef>
                <a:spcPct val="0"/>
              </a:spcBef>
              <a:spcAft>
                <a:spcPct val="0"/>
              </a:spcAft>
              <a:buClrTx/>
              <a:buSzTx/>
            </a:pPr>
            <a:r>
              <a:rPr kumimoji="0" lang="en-US" altLang="en-US" sz="4000" b="0" i="0" u="none" strike="noStrike" cap="none" normalizeH="0" baseline="0" dirty="0">
                <a:ln>
                  <a:noFill/>
                </a:ln>
                <a:solidFill>
                  <a:schemeClr val="tx1"/>
                </a:solidFill>
                <a:effectLst/>
                <a:latin typeface="Arial" panose="020B0604020202020204" pitchFamily="34" charset="0"/>
              </a:rPr>
              <a:t>UAE banks commit USD 272 billion in sustainable finance</a:t>
            </a:r>
          </a:p>
          <a:p>
            <a:pPr defTabSz="914400" eaLnBrk="0" fontAlgn="base" hangingPunct="0">
              <a:spcBef>
                <a:spcPct val="0"/>
              </a:spcBef>
              <a:spcAft>
                <a:spcPct val="0"/>
              </a:spcAft>
              <a:buClrTx/>
              <a:buSzTx/>
            </a:pPr>
            <a:r>
              <a:rPr kumimoji="0" lang="en-US" altLang="en-US" sz="4000" b="0" i="0" u="none" strike="noStrike" cap="none" normalizeH="0" baseline="0" dirty="0">
                <a:ln>
                  <a:noFill/>
                </a:ln>
                <a:solidFill>
                  <a:schemeClr val="tx1"/>
                </a:solidFill>
                <a:effectLst/>
                <a:latin typeface="Arial" panose="020B0604020202020204" pitchFamily="34" charset="0"/>
              </a:rPr>
              <a:t>Multilateral Development Banks (MDBs) unlock vital climate finance</a:t>
            </a:r>
          </a:p>
          <a:p>
            <a:pPr defTabSz="914400" eaLnBrk="0" fontAlgn="base" hangingPunct="0">
              <a:spcBef>
                <a:spcPct val="0"/>
              </a:spcBef>
              <a:spcAft>
                <a:spcPct val="0"/>
              </a:spcAft>
              <a:buClrTx/>
              <a:buSzTx/>
            </a:pPr>
            <a:r>
              <a:rPr kumimoji="0" lang="en-US" altLang="en-US" sz="4000" b="0" i="0" u="none" strike="noStrike" cap="none" normalizeH="0" baseline="0" dirty="0">
                <a:ln>
                  <a:noFill/>
                </a:ln>
                <a:solidFill>
                  <a:schemeClr val="tx1"/>
                </a:solidFill>
                <a:effectLst/>
                <a:latin typeface="Arial" panose="020B0604020202020204" pitchFamily="34" charset="0"/>
              </a:rPr>
              <a:t>Abu Dhabi Global Market launch Global Climate Finance Centre</a:t>
            </a:r>
          </a:p>
          <a:p>
            <a:pPr defTabSz="914400" eaLnBrk="0" fontAlgn="base" hangingPunct="0">
              <a:spcBef>
                <a:spcPct val="0"/>
              </a:spcBef>
              <a:spcAft>
                <a:spcPct val="0"/>
              </a:spcAft>
              <a:buClrTx/>
              <a:buSzTx/>
            </a:pPr>
            <a:r>
              <a:rPr kumimoji="0" lang="en-US" altLang="en-US" sz="4000" b="0" i="0" u="none" strike="noStrike" cap="none" normalizeH="0" baseline="0" dirty="0">
                <a:ln>
                  <a:noFill/>
                </a:ln>
                <a:solidFill>
                  <a:schemeClr val="tx1"/>
                </a:solidFill>
                <a:effectLst/>
                <a:latin typeface="Arial" panose="020B0604020202020204" pitchFamily="34" charset="0"/>
              </a:rPr>
              <a:t>Operationalizing the Declaration Framework </a:t>
            </a:r>
          </a:p>
        </p:txBody>
      </p:sp>
      <p:sp>
        <p:nvSpPr>
          <p:cNvPr id="5" name="AutoShape 2" descr="💵">
            <a:extLst>
              <a:ext uri="{FF2B5EF4-FFF2-40B4-BE49-F238E27FC236}">
                <a16:creationId xmlns:a16="http://schemas.microsoft.com/office/drawing/2014/main" id="{8E8DD703-19A2-DF84-E3F1-55F54C1FA202}"/>
              </a:ext>
            </a:extLst>
          </p:cNvPr>
          <p:cNvSpPr>
            <a:spLocks noChangeAspect="1" noChangeArrowheads="1"/>
          </p:cNvSpPr>
          <p:nvPr/>
        </p:nvSpPr>
        <p:spPr bwMode="auto">
          <a:xfrm>
            <a:off x="18161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
            <a:extLst>
              <a:ext uri="{FF2B5EF4-FFF2-40B4-BE49-F238E27FC236}">
                <a16:creationId xmlns:a16="http://schemas.microsoft.com/office/drawing/2014/main" id="{19CA660F-25B6-8B99-A03C-AC880D35CABF}"/>
              </a:ext>
            </a:extLst>
          </p:cNvPr>
          <p:cNvSpPr>
            <a:spLocks noChangeAspect="1" noChangeArrowheads="1"/>
          </p:cNvSpPr>
          <p:nvPr/>
        </p:nvSpPr>
        <p:spPr bwMode="auto">
          <a:xfrm>
            <a:off x="81819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a:extLst>
              <a:ext uri="{FF2B5EF4-FFF2-40B4-BE49-F238E27FC236}">
                <a16:creationId xmlns:a16="http://schemas.microsoft.com/office/drawing/2014/main" id="{AC38E1AD-4A7A-6D69-65AE-29A35695999F}"/>
              </a:ext>
            </a:extLst>
          </p:cNvPr>
          <p:cNvSpPr>
            <a:spLocks noChangeAspect="1" noChangeArrowheads="1"/>
          </p:cNvSpPr>
          <p:nvPr/>
        </p:nvSpPr>
        <p:spPr bwMode="auto">
          <a:xfrm>
            <a:off x="155384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
            <a:extLst>
              <a:ext uri="{FF2B5EF4-FFF2-40B4-BE49-F238E27FC236}">
                <a16:creationId xmlns:a16="http://schemas.microsoft.com/office/drawing/2014/main" id="{E2230531-EF5E-494C-A64B-3766A7EA54AC}"/>
              </a:ext>
            </a:extLst>
          </p:cNvPr>
          <p:cNvSpPr>
            <a:spLocks noChangeAspect="1" noChangeArrowheads="1"/>
          </p:cNvSpPr>
          <p:nvPr/>
        </p:nvSpPr>
        <p:spPr bwMode="auto">
          <a:xfrm>
            <a:off x="225393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4964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619606" y="231913"/>
            <a:ext cx="9404723" cy="7620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chemeClr val="tx1"/>
                </a:solidFill>
                <a:effectLst/>
                <a:latin typeface="Arial" panose="020B0604020202020204" pitchFamily="34" charset="0"/>
              </a:rPr>
              <a:t>Voluntary carbon markets</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318052" y="993914"/>
            <a:ext cx="11555896" cy="5632174"/>
          </a:xfrm>
        </p:spPr>
        <p:txBody>
          <a:bodyPr>
            <a:noAutofit/>
          </a:bodyPr>
          <a:lstStyle/>
          <a:p>
            <a:pPr marL="0" indent="0" defTabSz="914400" eaLnBrk="0" fontAlgn="base" hangingPunct="0">
              <a:spcBef>
                <a:spcPct val="0"/>
              </a:spcBef>
              <a:spcAft>
                <a:spcPct val="0"/>
              </a:spcAft>
              <a:buClrTx/>
              <a:buSzTx/>
              <a:buNone/>
            </a:pPr>
            <a:r>
              <a:rPr kumimoji="0" lang="en-US" altLang="en-US" sz="3200" b="0" i="0" u="none" strike="noStrike" cap="none" normalizeH="0" baseline="0" dirty="0">
                <a:ln>
                  <a:noFill/>
                </a:ln>
                <a:solidFill>
                  <a:schemeClr val="tx1"/>
                </a:solidFill>
                <a:effectLst/>
                <a:latin typeface="Arial" panose="020B0604020202020204" pitchFamily="34" charset="0"/>
              </a:rPr>
              <a:t>6 major Carbon crediting programs announced collaboration</a:t>
            </a:r>
          </a:p>
          <a:p>
            <a:pPr marL="0" indent="0" defTabSz="914400" eaLnBrk="0" fontAlgn="base" hangingPunct="0">
              <a:spcBef>
                <a:spcPct val="0"/>
              </a:spcBef>
              <a:spcAft>
                <a:spcPct val="0"/>
              </a:spcAft>
              <a:buClrTx/>
              <a:buSzTx/>
              <a:buNone/>
            </a:pPr>
            <a:r>
              <a:rPr lang="en-US" sz="3200" dirty="0">
                <a:effectLst/>
              </a:rPr>
              <a:t>signed a joint statement to amplify the impact of carbon markets.</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lang="en-US" altLang="en-US" sz="4000" dirty="0">
                <a:latin typeface="Arial" panose="020B0604020202020204" pitchFamily="34" charset="0"/>
              </a:rPr>
              <a:t>Voluntary Carbon Markets Initiative</a:t>
            </a:r>
          </a:p>
          <a:p>
            <a:pPr defTabSz="914400" eaLnBrk="0" fontAlgn="base" hangingPunct="0">
              <a:spcBef>
                <a:spcPct val="0"/>
              </a:spcBef>
              <a:spcAft>
                <a:spcPct val="0"/>
              </a:spcAft>
              <a:buClrTx/>
              <a:buSzTx/>
            </a:pPr>
            <a:r>
              <a:rPr kumimoji="0" lang="en-US" altLang="en-US" sz="4000" b="0" i="0" u="none" strike="noStrike" cap="none" normalizeH="0" baseline="0" dirty="0">
                <a:ln>
                  <a:noFill/>
                </a:ln>
                <a:solidFill>
                  <a:schemeClr val="tx1"/>
                </a:solidFill>
                <a:effectLst/>
                <a:latin typeface="Arial" panose="020B0604020202020204" pitchFamily="34" charset="0"/>
              </a:rPr>
              <a:t>GHG Protocol</a:t>
            </a:r>
          </a:p>
          <a:p>
            <a:pPr defTabSz="914400" eaLnBrk="0" fontAlgn="base" hangingPunct="0">
              <a:spcBef>
                <a:spcPct val="0"/>
              </a:spcBef>
              <a:spcAft>
                <a:spcPct val="0"/>
              </a:spcAft>
              <a:buClrTx/>
              <a:buSzTx/>
            </a:pPr>
            <a:r>
              <a:rPr lang="en-US" altLang="en-US" sz="4000" dirty="0">
                <a:latin typeface="Arial" panose="020B0604020202020204" pitchFamily="34" charset="0"/>
              </a:rPr>
              <a:t>We Mean Business coalition</a:t>
            </a:r>
          </a:p>
          <a:p>
            <a:pPr defTabSz="914400" eaLnBrk="0" fontAlgn="base" hangingPunct="0">
              <a:spcBef>
                <a:spcPct val="0"/>
              </a:spcBef>
              <a:spcAft>
                <a:spcPct val="0"/>
              </a:spcAft>
              <a:buClrTx/>
              <a:buSzTx/>
            </a:pPr>
            <a:r>
              <a:rPr kumimoji="0" lang="en-US" altLang="en-US" sz="4000" b="0" i="0" u="none" strike="noStrike" cap="none" normalizeH="0" baseline="0" dirty="0">
                <a:ln>
                  <a:noFill/>
                </a:ln>
                <a:solidFill>
                  <a:schemeClr val="tx1"/>
                </a:solidFill>
                <a:effectLst/>
                <a:latin typeface="Arial" panose="020B0604020202020204" pitchFamily="34" charset="0"/>
              </a:rPr>
              <a:t>S</a:t>
            </a:r>
            <a:r>
              <a:rPr lang="en-US" altLang="en-US" sz="4000" dirty="0">
                <a:latin typeface="Arial" panose="020B0604020202020204" pitchFamily="34" charset="0"/>
              </a:rPr>
              <a:t>cience based Targets Initiative</a:t>
            </a:r>
          </a:p>
          <a:p>
            <a:pPr defTabSz="914400" eaLnBrk="0" fontAlgn="base" hangingPunct="0">
              <a:spcBef>
                <a:spcPct val="0"/>
              </a:spcBef>
              <a:spcAft>
                <a:spcPct val="0"/>
              </a:spcAft>
              <a:buClrTx/>
              <a:buSzTx/>
            </a:pPr>
            <a:r>
              <a:rPr kumimoji="0" lang="en-US" altLang="en-US" sz="4000" b="0" i="0" u="none" strike="noStrike" cap="none" normalizeH="0" baseline="0" dirty="0">
                <a:ln>
                  <a:noFill/>
                </a:ln>
                <a:solidFill>
                  <a:schemeClr val="tx1"/>
                </a:solidFill>
                <a:effectLst/>
                <a:latin typeface="Arial" panose="020B0604020202020204" pitchFamily="34" charset="0"/>
              </a:rPr>
              <a:t>CDP</a:t>
            </a:r>
          </a:p>
          <a:p>
            <a:pPr defTabSz="914400" eaLnBrk="0" fontAlgn="base" hangingPunct="0">
              <a:spcBef>
                <a:spcPct val="0"/>
              </a:spcBef>
              <a:spcAft>
                <a:spcPct val="0"/>
              </a:spcAft>
              <a:buClrTx/>
              <a:buSzTx/>
            </a:pPr>
            <a:r>
              <a:rPr lang="en-US" altLang="en-US" sz="4000" dirty="0">
                <a:latin typeface="Arial" panose="020B0604020202020204" pitchFamily="34" charset="0"/>
              </a:rPr>
              <a:t>N</a:t>
            </a:r>
            <a:endParaRPr kumimoji="0" lang="en-US" altLang="en-US" sz="40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EF7200EB-5668-F690-082B-E1D97086565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
            <a:extLst>
              <a:ext uri="{FF2B5EF4-FFF2-40B4-BE49-F238E27FC236}">
                <a16:creationId xmlns:a16="http://schemas.microsoft.com/office/drawing/2014/main" id="{8E8DD703-19A2-DF84-E3F1-55F54C1FA202}"/>
              </a:ext>
            </a:extLst>
          </p:cNvPr>
          <p:cNvSpPr>
            <a:spLocks noChangeAspect="1" noChangeArrowheads="1"/>
          </p:cNvSpPr>
          <p:nvPr/>
        </p:nvSpPr>
        <p:spPr bwMode="auto">
          <a:xfrm>
            <a:off x="18161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
            <a:extLst>
              <a:ext uri="{FF2B5EF4-FFF2-40B4-BE49-F238E27FC236}">
                <a16:creationId xmlns:a16="http://schemas.microsoft.com/office/drawing/2014/main" id="{19CA660F-25B6-8B99-A03C-AC880D35CABF}"/>
              </a:ext>
            </a:extLst>
          </p:cNvPr>
          <p:cNvSpPr>
            <a:spLocks noChangeAspect="1" noChangeArrowheads="1"/>
          </p:cNvSpPr>
          <p:nvPr/>
        </p:nvSpPr>
        <p:spPr bwMode="auto">
          <a:xfrm>
            <a:off x="81819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a:extLst>
              <a:ext uri="{FF2B5EF4-FFF2-40B4-BE49-F238E27FC236}">
                <a16:creationId xmlns:a16="http://schemas.microsoft.com/office/drawing/2014/main" id="{AC38E1AD-4A7A-6D69-65AE-29A35695999F}"/>
              </a:ext>
            </a:extLst>
          </p:cNvPr>
          <p:cNvSpPr>
            <a:spLocks noChangeAspect="1" noChangeArrowheads="1"/>
          </p:cNvSpPr>
          <p:nvPr/>
        </p:nvSpPr>
        <p:spPr bwMode="auto">
          <a:xfrm>
            <a:off x="155384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
            <a:extLst>
              <a:ext uri="{FF2B5EF4-FFF2-40B4-BE49-F238E27FC236}">
                <a16:creationId xmlns:a16="http://schemas.microsoft.com/office/drawing/2014/main" id="{E2230531-EF5E-494C-A64B-3766A7EA54AC}"/>
              </a:ext>
            </a:extLst>
          </p:cNvPr>
          <p:cNvSpPr>
            <a:spLocks noChangeAspect="1" noChangeArrowheads="1"/>
          </p:cNvSpPr>
          <p:nvPr/>
        </p:nvSpPr>
        <p:spPr bwMode="auto">
          <a:xfrm>
            <a:off x="225393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a:hlinkClick r:id="rId2"/>
            <a:extLst>
              <a:ext uri="{FF2B5EF4-FFF2-40B4-BE49-F238E27FC236}">
                <a16:creationId xmlns:a16="http://schemas.microsoft.com/office/drawing/2014/main" id="{931AF2FF-3891-CDDA-3B9C-FB61EA296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1425575"/>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97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C209E3-913B-53B5-A5F0-45D98A70102B}"/>
              </a:ext>
            </a:extLst>
          </p:cNvPr>
          <p:cNvPicPr>
            <a:picLocks noChangeAspect="1"/>
          </p:cNvPicPr>
          <p:nvPr/>
        </p:nvPicPr>
        <p:blipFill>
          <a:blip r:embed="rId2"/>
          <a:stretch>
            <a:fillRect/>
          </a:stretch>
        </p:blipFill>
        <p:spPr>
          <a:xfrm>
            <a:off x="450574" y="553758"/>
            <a:ext cx="11105322" cy="5848188"/>
          </a:xfrm>
          <a:prstGeom prst="rect">
            <a:avLst/>
          </a:prstGeom>
        </p:spPr>
      </p:pic>
    </p:spTree>
    <p:extLst>
      <p:ext uri="{BB962C8B-B14F-4D97-AF65-F5344CB8AC3E}">
        <p14:creationId xmlns:p14="http://schemas.microsoft.com/office/powerpoint/2010/main" val="409166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7AFA-A3E6-AB5A-C6F0-4E3723BA8B84}"/>
              </a:ext>
            </a:extLst>
          </p:cNvPr>
          <p:cNvSpPr>
            <a:spLocks noGrp="1"/>
          </p:cNvSpPr>
          <p:nvPr>
            <p:ph type="title"/>
          </p:nvPr>
        </p:nvSpPr>
        <p:spPr/>
        <p:txBody>
          <a:bodyPr/>
          <a:lstStyle/>
          <a:p>
            <a:r>
              <a:rPr lang="en-US" dirty="0"/>
              <a:t>Negotiation tracks</a:t>
            </a:r>
          </a:p>
        </p:txBody>
      </p:sp>
      <p:sp>
        <p:nvSpPr>
          <p:cNvPr id="3" name="Content Placeholder 2">
            <a:extLst>
              <a:ext uri="{FF2B5EF4-FFF2-40B4-BE49-F238E27FC236}">
                <a16:creationId xmlns:a16="http://schemas.microsoft.com/office/drawing/2014/main" id="{40E99C32-37B5-7F95-2E9F-1E4733864578}"/>
              </a:ext>
            </a:extLst>
          </p:cNvPr>
          <p:cNvSpPr>
            <a:spLocks noGrp="1"/>
          </p:cNvSpPr>
          <p:nvPr>
            <p:ph idx="1"/>
          </p:nvPr>
        </p:nvSpPr>
        <p:spPr>
          <a:xfrm>
            <a:off x="410817" y="1258958"/>
            <a:ext cx="11555896" cy="5233918"/>
          </a:xfrm>
        </p:spPr>
        <p:txBody>
          <a:bodyPr>
            <a:noAutofit/>
          </a:bodyPr>
          <a:lstStyle/>
          <a:p>
            <a:pPr algn="just"/>
            <a:r>
              <a:rPr lang="en-US" sz="2800" b="1" dirty="0"/>
              <a:t>53 draft negotiation texts are under discussion</a:t>
            </a:r>
          </a:p>
          <a:p>
            <a:r>
              <a:rPr lang="en-US" sz="2000" b="1" dirty="0"/>
              <a:t>Glasgow–Sharm el-Sheikh Work </a:t>
            </a:r>
            <a:r>
              <a:rPr lang="en-US" sz="2000" b="1" dirty="0" err="1"/>
              <a:t>Programme</a:t>
            </a:r>
            <a:r>
              <a:rPr lang="en-US" sz="2000" b="1" dirty="0"/>
              <a:t> on the Global Goal on Adaptation: </a:t>
            </a:r>
            <a:r>
              <a:rPr lang="en-US" sz="2000" dirty="0"/>
              <a:t>Numerous groups and parties expressed serious concerns with the draft. They noted multiple submissions were not reflected, considered the text imbalanced, unacceptable, and unworkable. The Co-Facilitators will produce new text, but warned that this might bring the group farther away from achieving an outcome at COP 28. Informal consultations will continue.</a:t>
            </a:r>
          </a:p>
          <a:p>
            <a:r>
              <a:rPr lang="en-US" dirty="0"/>
              <a:t>With only two days left before the Subsidiary Bodies close, negotiators tried to catch up on several issues. Many seemed to progress slowly. </a:t>
            </a:r>
          </a:p>
          <a:p>
            <a:r>
              <a:rPr lang="en-US" dirty="0"/>
              <a:t>Many of the trickiest issues, mostly under the COP and/or CMA, also struggled to find common ground among parties. Several new texts were large, unedited compilations of views. The accusatory phrase “my way or the highway” was heard across rooms.</a:t>
            </a:r>
          </a:p>
          <a:p>
            <a:r>
              <a:rPr lang="en-US" dirty="0"/>
              <a:t>Progress on finance issues soured, especially the Standing Committee on Finance</a:t>
            </a:r>
            <a:endParaRPr lang="en-US" sz="2000" dirty="0"/>
          </a:p>
          <a:p>
            <a:pPr algn="just"/>
            <a:endParaRPr lang="en-US" sz="2800" dirty="0"/>
          </a:p>
        </p:txBody>
      </p:sp>
    </p:spTree>
    <p:extLst>
      <p:ext uri="{BB962C8B-B14F-4D97-AF65-F5344CB8AC3E}">
        <p14:creationId xmlns:p14="http://schemas.microsoft.com/office/powerpoint/2010/main" val="261507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81797"/>
          </a:xfrm>
        </p:spPr>
        <p:txBody>
          <a:bodyPr>
            <a:normAutofit fontScale="90000"/>
          </a:bodyPr>
          <a:lstStyle/>
          <a:p>
            <a:r>
              <a:rPr lang="en-US" dirty="0"/>
              <a:t>Studies and Reports</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251791" y="1364974"/>
            <a:ext cx="11102009" cy="5322429"/>
          </a:xfrm>
        </p:spPr>
        <p:txBody>
          <a:bodyPr>
            <a:noAutofit/>
          </a:bodyPr>
          <a:lstStyle/>
          <a:p>
            <a:r>
              <a:rPr kumimoji="0" lang="en-US" altLang="en-US" sz="3200" b="0" i="0" u="none" strike="noStrike" cap="none" normalizeH="0" baseline="0" dirty="0">
                <a:ln>
                  <a:noFill/>
                </a:ln>
                <a:solidFill>
                  <a:schemeClr val="tx1"/>
                </a:solidFill>
                <a:effectLst/>
                <a:latin typeface="Arial" panose="020B0604020202020204" pitchFamily="34" charset="0"/>
              </a:rPr>
              <a:t>Global Carbon Budget Report 2023</a:t>
            </a:r>
          </a:p>
          <a:p>
            <a:r>
              <a:rPr lang="en-US" sz="2800" dirty="0"/>
              <a:t>Global fossil CO</a:t>
            </a:r>
            <a:r>
              <a:rPr lang="en-US" sz="2800" baseline="-25000" dirty="0"/>
              <a:t>2</a:t>
            </a:r>
            <a:r>
              <a:rPr lang="en-US" sz="2800" dirty="0"/>
              <a:t> emissions (including cement carbonation) are expected to further increase in 2023, to 1.4 % above their pre-COVID-19 pandemic 2019 level.</a:t>
            </a:r>
            <a:endParaRPr lang="en-US" sz="3200" dirty="0">
              <a:latin typeface="Arial" panose="020B0604020202020204" pitchFamily="34" charset="0"/>
            </a:endParaRPr>
          </a:p>
          <a:p>
            <a:r>
              <a:rPr lang="en-US" sz="2800" dirty="0"/>
              <a:t>fossil emissions in 2023 are expected </a:t>
            </a:r>
          </a:p>
          <a:p>
            <a:pPr lvl="1"/>
            <a:r>
              <a:rPr lang="en-US" sz="2600" dirty="0"/>
              <a:t>to decrease by 7.4 % in the European Union</a:t>
            </a:r>
          </a:p>
          <a:p>
            <a:pPr lvl="1"/>
            <a:r>
              <a:rPr lang="en-US" sz="2800" dirty="0"/>
              <a:t>by 3.0 % in the United States</a:t>
            </a:r>
          </a:p>
          <a:p>
            <a:pPr lvl="1"/>
            <a:r>
              <a:rPr lang="en-US" sz="2800" dirty="0"/>
              <a:t>increase by 4.0 % in China</a:t>
            </a:r>
          </a:p>
          <a:p>
            <a:pPr lvl="1"/>
            <a:r>
              <a:rPr lang="en-US" sz="2800" dirty="0"/>
              <a:t>Increase by 8.2 % in India</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9" name="AutoShape 6" descr="🔴">
            <a:extLst>
              <a:ext uri="{FF2B5EF4-FFF2-40B4-BE49-F238E27FC236}">
                <a16:creationId xmlns:a16="http://schemas.microsoft.com/office/drawing/2014/main" id="{51411508-477B-2185-8F5A-F5006ACCCA80}"/>
              </a:ext>
            </a:extLst>
          </p:cNvPr>
          <p:cNvSpPr>
            <a:spLocks noChangeAspect="1" noChangeArrowheads="1"/>
          </p:cNvSpPr>
          <p:nvPr/>
        </p:nvSpPr>
        <p:spPr bwMode="auto">
          <a:xfrm>
            <a:off x="47752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
            <a:extLst>
              <a:ext uri="{FF2B5EF4-FFF2-40B4-BE49-F238E27FC236}">
                <a16:creationId xmlns:a16="http://schemas.microsoft.com/office/drawing/2014/main" id="{1294C867-6B94-F136-96F8-224B40F821C7}"/>
              </a:ext>
            </a:extLst>
          </p:cNvPr>
          <p:cNvSpPr>
            <a:spLocks noChangeAspect="1" noChangeArrowheads="1"/>
          </p:cNvSpPr>
          <p:nvPr/>
        </p:nvSpPr>
        <p:spPr bwMode="auto">
          <a:xfrm>
            <a:off x="9807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
            <a:extLst>
              <a:ext uri="{FF2B5EF4-FFF2-40B4-BE49-F238E27FC236}">
                <a16:creationId xmlns:a16="http://schemas.microsoft.com/office/drawing/2014/main" id="{5788F7F7-F18E-59F3-AAED-F4362971405D}"/>
              </a:ext>
            </a:extLst>
          </p:cNvPr>
          <p:cNvSpPr>
            <a:spLocks noChangeAspect="1" noChangeArrowheads="1"/>
          </p:cNvSpPr>
          <p:nvPr/>
        </p:nvSpPr>
        <p:spPr bwMode="auto">
          <a:xfrm>
            <a:off x="156273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407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81797"/>
          </a:xfrm>
        </p:spPr>
        <p:txBody>
          <a:bodyPr>
            <a:normAutofit fontScale="90000"/>
          </a:bodyPr>
          <a:lstStyle/>
          <a:p>
            <a:r>
              <a:rPr lang="en-US" dirty="0"/>
              <a:t>Studies and Reports</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251791" y="1046922"/>
            <a:ext cx="11526227" cy="5640481"/>
          </a:xfrm>
        </p:spPr>
        <p:txBody>
          <a:bodyPr>
            <a:noAutofit/>
          </a:bodyPr>
          <a:lstStyle/>
          <a:p>
            <a:r>
              <a:rPr lang="en-US" sz="2800" dirty="0"/>
              <a:t>Emissions from coal, oil, and gas in 2023 are all expected to be slightly above their 2022 levels (by 1.1 %, 1.5 %, and 0.5 %, respectively).</a:t>
            </a:r>
            <a:endParaRPr lang="en-US" sz="3200" dirty="0">
              <a:latin typeface="Arial" panose="020B0604020202020204" pitchFamily="34" charset="0"/>
            </a:endParaRPr>
          </a:p>
          <a:p>
            <a:r>
              <a:rPr lang="en-US" sz="2400" dirty="0"/>
              <a:t>Fossil CO</a:t>
            </a:r>
            <a:r>
              <a:rPr lang="en-US" sz="2400" baseline="-25000" dirty="0"/>
              <a:t>2</a:t>
            </a:r>
            <a:r>
              <a:rPr lang="en-US" sz="2400" dirty="0"/>
              <a:t> emissions decreased in 18 countries during the decade 2013–2022. </a:t>
            </a:r>
          </a:p>
          <a:p>
            <a:r>
              <a:rPr lang="en-US" sz="2400" dirty="0"/>
              <a:t>These 18 have contributed about 1.9 Gt C yr</a:t>
            </a:r>
            <a:r>
              <a:rPr lang="en-US" sz="2400" baseline="30000" dirty="0"/>
              <a:t>−1</a:t>
            </a:r>
            <a:r>
              <a:rPr lang="en-US" sz="2400" dirty="0"/>
              <a:t> (7.1 Gt CO</a:t>
            </a:r>
            <a:r>
              <a:rPr lang="en-US" sz="2400" baseline="-25000" dirty="0"/>
              <a:t>2</a:t>
            </a:r>
            <a:r>
              <a:rPr lang="en-US" sz="2400" dirty="0"/>
              <a:t>) to fossil fuel CO</a:t>
            </a:r>
            <a:r>
              <a:rPr lang="en-US" sz="2400" baseline="-25000" dirty="0"/>
              <a:t>2</a:t>
            </a:r>
            <a:r>
              <a:rPr lang="en-US" sz="2400" dirty="0"/>
              <a:t> emissions over the last decade, representing about 20 % of world CO</a:t>
            </a:r>
            <a:r>
              <a:rPr lang="en-US" sz="2400" baseline="-25000" dirty="0"/>
              <a:t>2</a:t>
            </a:r>
            <a:r>
              <a:rPr lang="en-US" sz="2400" dirty="0"/>
              <a:t> fossil emissions.</a:t>
            </a:r>
          </a:p>
          <a:p>
            <a:r>
              <a:rPr lang="en-US" sz="2400" dirty="0"/>
              <a:t>The concentration of CO</a:t>
            </a:r>
            <a:r>
              <a:rPr lang="en-US" sz="2400" baseline="-25000" dirty="0"/>
              <a:t>2</a:t>
            </a:r>
            <a:r>
              <a:rPr lang="en-US" sz="2400" dirty="0"/>
              <a:t> in the atmosphere is set to reach 419.3 parts per million (ppm) in 2023, 51 % above pre-industrial levels.</a:t>
            </a:r>
          </a:p>
          <a:p>
            <a:pPr marL="0" indent="0">
              <a:buNone/>
            </a:pPr>
            <a:r>
              <a:rPr lang="en-US" sz="2400" dirty="0"/>
              <a:t>The Global Carbon Budget report, produced by an international team of more than 120 scientists, provides an annual, peer-reviewed update, building on established methodologies in a fully transparent manner.</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9" name="AutoShape 6" descr="🔴">
            <a:extLst>
              <a:ext uri="{FF2B5EF4-FFF2-40B4-BE49-F238E27FC236}">
                <a16:creationId xmlns:a16="http://schemas.microsoft.com/office/drawing/2014/main" id="{51411508-477B-2185-8F5A-F5006ACCCA80}"/>
              </a:ext>
            </a:extLst>
          </p:cNvPr>
          <p:cNvSpPr>
            <a:spLocks noChangeAspect="1" noChangeArrowheads="1"/>
          </p:cNvSpPr>
          <p:nvPr/>
        </p:nvSpPr>
        <p:spPr bwMode="auto">
          <a:xfrm>
            <a:off x="47752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
            <a:extLst>
              <a:ext uri="{FF2B5EF4-FFF2-40B4-BE49-F238E27FC236}">
                <a16:creationId xmlns:a16="http://schemas.microsoft.com/office/drawing/2014/main" id="{1294C867-6B94-F136-96F8-224B40F821C7}"/>
              </a:ext>
            </a:extLst>
          </p:cNvPr>
          <p:cNvSpPr>
            <a:spLocks noChangeAspect="1" noChangeArrowheads="1"/>
          </p:cNvSpPr>
          <p:nvPr/>
        </p:nvSpPr>
        <p:spPr bwMode="auto">
          <a:xfrm>
            <a:off x="9807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
            <a:extLst>
              <a:ext uri="{FF2B5EF4-FFF2-40B4-BE49-F238E27FC236}">
                <a16:creationId xmlns:a16="http://schemas.microsoft.com/office/drawing/2014/main" id="{5788F7F7-F18E-59F3-AAED-F4362971405D}"/>
              </a:ext>
            </a:extLst>
          </p:cNvPr>
          <p:cNvSpPr>
            <a:spLocks noChangeAspect="1" noChangeArrowheads="1"/>
          </p:cNvSpPr>
          <p:nvPr/>
        </p:nvSpPr>
        <p:spPr bwMode="auto">
          <a:xfrm>
            <a:off x="156273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4022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95049"/>
          </a:xfrm>
        </p:spPr>
        <p:txBody>
          <a:bodyPr/>
          <a:lstStyle/>
          <a:p>
            <a:r>
              <a:rPr lang="en-US" dirty="0"/>
              <a:t>Tidbits</a:t>
            </a:r>
          </a:p>
        </p:txBody>
      </p:sp>
      <p:sp>
        <p:nvSpPr>
          <p:cNvPr id="4" name="Rectangle 1">
            <a:extLst>
              <a:ext uri="{FF2B5EF4-FFF2-40B4-BE49-F238E27FC236}">
                <a16:creationId xmlns:a16="http://schemas.microsoft.com/office/drawing/2014/main" id="{BB89154A-37F9-6653-2739-82E5E5C23D87}"/>
              </a:ext>
            </a:extLst>
          </p:cNvPr>
          <p:cNvSpPr>
            <a:spLocks noGrp="1" noChangeArrowheads="1"/>
          </p:cNvSpPr>
          <p:nvPr>
            <p:ph idx="1"/>
          </p:nvPr>
        </p:nvSpPr>
        <p:spPr bwMode="auto">
          <a:xfrm>
            <a:off x="331304" y="1172752"/>
            <a:ext cx="1136482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lang="en-US" dirty="0"/>
              <a:t>On 1 and 2 December, </a:t>
            </a:r>
            <a:r>
              <a:rPr lang="en-US" b="1" dirty="0"/>
              <a:t>154 Heads of States and Government, and 22 International Leaders</a:t>
            </a:r>
            <a:r>
              <a:rPr lang="en-US" dirty="0"/>
              <a:t> gathered for the World Climate Action Summit (WCAS) </a:t>
            </a:r>
          </a:p>
          <a:p>
            <a:pPr defTabSz="914400" eaLnBrk="0" fontAlgn="base" hangingPunct="0">
              <a:spcBef>
                <a:spcPct val="0"/>
              </a:spcBef>
              <a:spcAft>
                <a:spcPct val="0"/>
              </a:spcAft>
              <a:buClrTx/>
              <a:buSzTx/>
            </a:pPr>
            <a:r>
              <a:rPr lang="en-US" b="1" dirty="0"/>
              <a:t>More than 500 mayors, governors and other local leaders participated in WCAS</a:t>
            </a:r>
          </a:p>
          <a:p>
            <a:pPr defTabSz="914400" eaLnBrk="0" fontAlgn="base" hangingPunct="0">
              <a:spcBef>
                <a:spcPct val="0"/>
              </a:spcBef>
              <a:spcAft>
                <a:spcPct val="0"/>
              </a:spcAft>
              <a:buClrTx/>
              <a:buSzTx/>
            </a:pPr>
            <a:r>
              <a:rPr lang="en-US" b="1" dirty="0"/>
              <a:t>Over 850 businesses and philanthropic participated in the Business and Philanthropy Forum</a:t>
            </a:r>
            <a:r>
              <a:rPr lang="en-US" dirty="0"/>
              <a:t> and announced </a:t>
            </a:r>
            <a:r>
              <a:rPr lang="en-US" b="1" dirty="0"/>
              <a:t>$5BN in new funding</a:t>
            </a:r>
          </a:p>
          <a:p>
            <a:pPr defTabSz="914400" eaLnBrk="0" fontAlgn="base" hangingPunct="0">
              <a:spcBef>
                <a:spcPct val="0"/>
              </a:spcBef>
              <a:spcAft>
                <a:spcPct val="0"/>
              </a:spcAft>
              <a:buClrTx/>
              <a:buSzTx/>
            </a:pPr>
            <a:r>
              <a:rPr lang="en-US" dirty="0"/>
              <a:t>Over 200 Small and Medium sized Enterprises too</a:t>
            </a:r>
          </a:p>
          <a:p>
            <a:pPr defTabSz="914400" eaLnBrk="0" fontAlgn="base" hangingPunct="0">
              <a:spcBef>
                <a:spcPct val="0"/>
              </a:spcBef>
              <a:spcAft>
                <a:spcPct val="0"/>
              </a:spcAft>
              <a:buClrTx/>
              <a:buSzTx/>
            </a:pPr>
            <a:r>
              <a:rPr lang="en-US" dirty="0"/>
              <a:t>137 Heads of State signed </a:t>
            </a:r>
            <a:r>
              <a:rPr lang="en-US" b="1" dirty="0"/>
              <a:t>COP28 UAE Declaration on Sustainable Agriculture, Resilient Food Systems, and Climate Action</a:t>
            </a:r>
            <a:r>
              <a:rPr lang="en-US" dirty="0"/>
              <a:t>, with financing commitments totaling $2.6BN</a:t>
            </a:r>
          </a:p>
          <a:p>
            <a:pPr defTabSz="914400" eaLnBrk="0" fontAlgn="base" hangingPunct="0">
              <a:spcBef>
                <a:spcPct val="0"/>
              </a:spcBef>
              <a:spcAft>
                <a:spcPct val="0"/>
              </a:spcAft>
              <a:buClrTx/>
              <a:buSzTx/>
            </a:pPr>
            <a:r>
              <a:rPr lang="en-US" b="1" dirty="0"/>
              <a:t>125 countries endorsed the COP28 UAE Declaration on Climate and Health</a:t>
            </a:r>
            <a:r>
              <a:rPr lang="en-US" dirty="0"/>
              <a:t>, and finance is </a:t>
            </a:r>
            <a:r>
              <a:rPr lang="en-US" b="1" dirty="0"/>
              <a:t>$1BN</a:t>
            </a:r>
          </a:p>
          <a:p>
            <a:pPr defTabSz="914400" eaLnBrk="0" fontAlgn="base" hangingPunct="0">
              <a:spcBef>
                <a:spcPct val="0"/>
              </a:spcBef>
              <a:spcAft>
                <a:spcPct val="0"/>
              </a:spcAft>
              <a:buClrTx/>
              <a:buSzTx/>
            </a:pPr>
            <a:r>
              <a:rPr lang="en-US" b="1" dirty="0"/>
              <a:t>119 countries endorsing the Global Renewables and Energy Efficiency Pledge</a:t>
            </a:r>
          </a:p>
          <a:p>
            <a:pPr defTabSz="914400" eaLnBrk="0" fontAlgn="base" hangingPunct="0">
              <a:spcBef>
                <a:spcPct val="0"/>
              </a:spcBef>
              <a:spcAft>
                <a:spcPct val="0"/>
              </a:spcAft>
              <a:buClrTx/>
              <a:buSzTx/>
            </a:pPr>
            <a:r>
              <a:rPr lang="en-US" b="1" dirty="0"/>
              <a:t>Oil and Gas Decarbonization Charter (OGDC)</a:t>
            </a:r>
            <a:r>
              <a:rPr lang="en-US" dirty="0"/>
              <a:t> saw 51 companies, including 29 national oil companies, support its target to reach net zero emissions by 2050 or before, with 30 committing to near zero methane emissions for the first time.</a:t>
            </a:r>
            <a:endParaRPr lang="en-US" b="1" dirty="0"/>
          </a:p>
          <a:p>
            <a:pPr defTabSz="914400" eaLnBrk="0" fontAlgn="base" hangingPunct="0">
              <a:spcBef>
                <a:spcPct val="0"/>
              </a:spcBef>
              <a:spcAft>
                <a:spcPct val="0"/>
              </a:spcAft>
              <a:buClrTx/>
              <a:buSzTx/>
            </a:pPr>
            <a:r>
              <a:rPr lang="en-US" sz="2000" dirty="0">
                <a:effectLst/>
              </a:rPr>
              <a:t>COP28 presidency held a roundtable discussion focused on accountability and regulatory frameworks necessary for a sustainable and equitable Net-Zero transition.</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744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A77EF-F0DB-91E5-5A6D-3B5399E4E1A8}"/>
              </a:ext>
            </a:extLst>
          </p:cNvPr>
          <p:cNvPicPr>
            <a:picLocks noChangeAspect="1"/>
          </p:cNvPicPr>
          <p:nvPr/>
        </p:nvPicPr>
        <p:blipFill rotWithShape="1">
          <a:blip r:embed="rId2"/>
          <a:srcRect l="17717" t="20469" r="19783" b="13025"/>
          <a:stretch/>
        </p:blipFill>
        <p:spPr>
          <a:xfrm>
            <a:off x="397565" y="463825"/>
            <a:ext cx="11237843" cy="6202017"/>
          </a:xfrm>
          <a:prstGeom prst="rect">
            <a:avLst/>
          </a:prstGeom>
        </p:spPr>
      </p:pic>
    </p:spTree>
    <p:extLst>
      <p:ext uri="{BB962C8B-B14F-4D97-AF65-F5344CB8AC3E}">
        <p14:creationId xmlns:p14="http://schemas.microsoft.com/office/powerpoint/2010/main" val="222350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D694C-3D94-32BD-5252-E175963414D1}"/>
              </a:ext>
            </a:extLst>
          </p:cNvPr>
          <p:cNvPicPr>
            <a:picLocks noChangeAspect="1"/>
          </p:cNvPicPr>
          <p:nvPr/>
        </p:nvPicPr>
        <p:blipFill>
          <a:blip r:embed="rId2"/>
          <a:stretch>
            <a:fillRect/>
          </a:stretch>
        </p:blipFill>
        <p:spPr>
          <a:xfrm>
            <a:off x="278295" y="129209"/>
            <a:ext cx="5486400" cy="6599582"/>
          </a:xfrm>
          <a:prstGeom prst="rect">
            <a:avLst/>
          </a:prstGeom>
        </p:spPr>
      </p:pic>
      <p:pic>
        <p:nvPicPr>
          <p:cNvPr id="3" name="Picture 2">
            <a:extLst>
              <a:ext uri="{FF2B5EF4-FFF2-40B4-BE49-F238E27FC236}">
                <a16:creationId xmlns:a16="http://schemas.microsoft.com/office/drawing/2014/main" id="{6B8FA75F-2F1A-6C1D-576B-1543385AA49E}"/>
              </a:ext>
            </a:extLst>
          </p:cNvPr>
          <p:cNvPicPr>
            <a:picLocks noChangeAspect="1"/>
          </p:cNvPicPr>
          <p:nvPr/>
        </p:nvPicPr>
        <p:blipFill>
          <a:blip r:embed="rId3"/>
          <a:stretch>
            <a:fillRect/>
          </a:stretch>
        </p:blipFill>
        <p:spPr>
          <a:xfrm>
            <a:off x="6241774" y="258416"/>
            <a:ext cx="5486400" cy="6470375"/>
          </a:xfrm>
          <a:prstGeom prst="rect">
            <a:avLst/>
          </a:prstGeom>
        </p:spPr>
      </p:pic>
    </p:spTree>
    <p:extLst>
      <p:ext uri="{BB962C8B-B14F-4D97-AF65-F5344CB8AC3E}">
        <p14:creationId xmlns:p14="http://schemas.microsoft.com/office/powerpoint/2010/main" val="167215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p:txBody>
          <a:bodyPr/>
          <a:lstStyle/>
          <a:p>
            <a:r>
              <a:rPr lang="en-US" dirty="0"/>
              <a:t>Finance Day</a:t>
            </a:r>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825625"/>
            <a:ext cx="10876722" cy="4351338"/>
          </a:xfrm>
        </p:spPr>
        <p:txBody>
          <a:bodyPr>
            <a:normAutofit fontScale="70000" lnSpcReduction="20000"/>
          </a:bodyPr>
          <a:lstStyle/>
          <a:p>
            <a:r>
              <a:rPr lang="en-US" sz="3200" dirty="0"/>
              <a:t>The UK, France, World Bank, Inter-American Development Bank (IDB), European Investment Bank (EIB), European Bank for Reconstruction and Development (EBRD) and African Development Bank (AfDB) made new commitments to expand CRDCs in their lending. </a:t>
            </a:r>
          </a:p>
          <a:p>
            <a:r>
              <a:rPr lang="en-US" sz="2800" dirty="0"/>
              <a:t>climate-resilient debt clauses (CRDCs) allow debt service to be paused to provide breathing space when countries are hit by climate catastrophes.</a:t>
            </a:r>
            <a:endParaRPr lang="en-US" sz="3200" dirty="0"/>
          </a:p>
          <a:p>
            <a:r>
              <a:rPr lang="en-US" sz="3200" dirty="0"/>
              <a:t>In total 73 countries called on donors to expand the use of these clauses by 2025.</a:t>
            </a:r>
          </a:p>
          <a:p>
            <a:r>
              <a:rPr lang="en-US" sz="3600" dirty="0"/>
              <a:t>credit rating agencies such as Fitch Ratings, indicated their intention to consider revisions to credit rating criteria for loans to ensure use of CRDCs does not impose a burden for borrower countries.</a:t>
            </a:r>
            <a:endParaRPr lang="en-US" sz="4000" dirty="0"/>
          </a:p>
        </p:txBody>
      </p:sp>
    </p:spTree>
    <p:extLst>
      <p:ext uri="{BB962C8B-B14F-4D97-AF65-F5344CB8AC3E}">
        <p14:creationId xmlns:p14="http://schemas.microsoft.com/office/powerpoint/2010/main" val="251050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p:txBody>
          <a:bodyPr/>
          <a:lstStyle/>
          <a:p>
            <a:r>
              <a:rPr lang="en-US" dirty="0"/>
              <a:t>Finance Day</a:t>
            </a:r>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825625"/>
            <a:ext cx="10876722" cy="4351338"/>
          </a:xfrm>
        </p:spPr>
        <p:txBody>
          <a:bodyPr>
            <a:normAutofit/>
          </a:bodyPr>
          <a:lstStyle/>
          <a:p>
            <a:r>
              <a:rPr lang="en-US" sz="2800" dirty="0"/>
              <a:t>COP28 UAE Declaration on a Global Climate Finance Framework </a:t>
            </a:r>
          </a:p>
          <a:p>
            <a:r>
              <a:rPr lang="en-US" sz="3600" dirty="0"/>
              <a:t>The Declaration is endorsed by India, France, Barbados, Kenya, Ghana, Germany, UK, USA, Senegal, and Colombia.</a:t>
            </a:r>
          </a:p>
          <a:p>
            <a:r>
              <a:rPr lang="en-US" sz="3600" dirty="0"/>
              <a:t> It lays out defining principles for a climate finance architecture that delivers for all.</a:t>
            </a:r>
            <a:endParaRPr lang="en-US" sz="4000" dirty="0"/>
          </a:p>
        </p:txBody>
      </p:sp>
    </p:spTree>
    <p:extLst>
      <p:ext uri="{BB962C8B-B14F-4D97-AF65-F5344CB8AC3E}">
        <p14:creationId xmlns:p14="http://schemas.microsoft.com/office/powerpoint/2010/main" val="265415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p:txBody>
          <a:bodyPr/>
          <a:lstStyle/>
          <a:p>
            <a:r>
              <a:rPr lang="en-US" dirty="0"/>
              <a:t>Different views: Vignettes</a:t>
            </a:r>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825625"/>
            <a:ext cx="10876722" cy="4351338"/>
          </a:xfrm>
        </p:spPr>
        <p:txBody>
          <a:bodyPr>
            <a:normAutofit/>
          </a:bodyPr>
          <a:lstStyle/>
          <a:p>
            <a:r>
              <a:rPr lang="en-US" sz="2400" dirty="0">
                <a:effectLst/>
              </a:rPr>
              <a:t>Finance is the great enabler for climate action, Simon </a:t>
            </a:r>
            <a:r>
              <a:rPr lang="en-US" sz="2400" dirty="0" err="1">
                <a:effectLst/>
              </a:rPr>
              <a:t>Steill</a:t>
            </a:r>
            <a:r>
              <a:rPr lang="en-US" sz="2400" dirty="0">
                <a:effectLst/>
              </a:rPr>
              <a:t>, Executive Secretary of UNFCCC</a:t>
            </a:r>
          </a:p>
          <a:p>
            <a:r>
              <a:rPr lang="en-US" sz="2000" dirty="0">
                <a:effectLst/>
              </a:rPr>
              <a:t>Falling in love with the ocean is the first step to protecting it!</a:t>
            </a:r>
            <a:r>
              <a:rPr lang="en-US" sz="2400" dirty="0"/>
              <a:t> (Maya </a:t>
            </a:r>
            <a:r>
              <a:rPr lang="en-US" sz="2400" dirty="0" err="1"/>
              <a:t>Gabeira</a:t>
            </a:r>
            <a:r>
              <a:rPr lang="en-US" sz="2400" dirty="0"/>
              <a:t>)</a:t>
            </a:r>
          </a:p>
          <a:p>
            <a:r>
              <a:rPr lang="en-US" sz="2000" dirty="0">
                <a:effectLst/>
              </a:rPr>
              <a:t>“The science has shown that the women are the most affected by climate change and women are the biggest percentage of humanity. It means that we hold half of humanity. And we are the most affected by climate change.” </a:t>
            </a:r>
            <a:r>
              <a:rPr lang="en-US" sz="2400" dirty="0">
                <a:effectLst/>
              </a:rPr>
              <a:t>(</a:t>
            </a:r>
            <a:r>
              <a:rPr lang="en-US" sz="2000" dirty="0">
                <a:effectLst/>
              </a:rPr>
              <a:t>Jeanne </a:t>
            </a:r>
            <a:r>
              <a:rPr lang="en-US" sz="2000" dirty="0" err="1">
                <a:effectLst/>
              </a:rPr>
              <a:t>d'Arc</a:t>
            </a:r>
            <a:r>
              <a:rPr lang="en-US" sz="2000" dirty="0">
                <a:effectLst/>
              </a:rPr>
              <a:t> Mujawamariya</a:t>
            </a:r>
            <a:r>
              <a:rPr lang="en-US" sz="2400" dirty="0">
                <a:effectLst/>
              </a:rPr>
              <a:t>)</a:t>
            </a:r>
          </a:p>
          <a:p>
            <a:r>
              <a:rPr lang="en-US" sz="2000" dirty="0">
                <a:effectLst/>
              </a:rPr>
              <a:t>HUMANS are HUMANS. I am sick and tired of my gender being the rally cry for everything your lot wants to promote using emotional blackmail. </a:t>
            </a:r>
            <a:r>
              <a:rPr lang="en-US" sz="2400" dirty="0"/>
              <a:t>(unknown)</a:t>
            </a:r>
            <a:endParaRPr lang="en-US" sz="2400" dirty="0">
              <a:effectLst/>
            </a:endParaRPr>
          </a:p>
          <a:p>
            <a:endParaRPr lang="en-US" sz="4000" dirty="0"/>
          </a:p>
        </p:txBody>
      </p:sp>
    </p:spTree>
    <p:extLst>
      <p:ext uri="{BB962C8B-B14F-4D97-AF65-F5344CB8AC3E}">
        <p14:creationId xmlns:p14="http://schemas.microsoft.com/office/powerpoint/2010/main" val="313554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5869-4585-EB4F-D1FB-6040E1C43110}"/>
              </a:ext>
            </a:extLst>
          </p:cNvPr>
          <p:cNvSpPr>
            <a:spLocks noGrp="1"/>
          </p:cNvSpPr>
          <p:nvPr>
            <p:ph type="title"/>
          </p:nvPr>
        </p:nvSpPr>
        <p:spPr>
          <a:xfrm>
            <a:off x="659363" y="205410"/>
            <a:ext cx="9404723" cy="673717"/>
          </a:xfrm>
        </p:spPr>
        <p:txBody>
          <a:bodyPr/>
          <a:lstStyle/>
          <a:p>
            <a:r>
              <a:rPr lang="en-US" dirty="0"/>
              <a:t>Announcements</a:t>
            </a:r>
          </a:p>
        </p:txBody>
      </p:sp>
      <p:sp>
        <p:nvSpPr>
          <p:cNvPr id="3" name="Content Placeholder 2">
            <a:extLst>
              <a:ext uri="{FF2B5EF4-FFF2-40B4-BE49-F238E27FC236}">
                <a16:creationId xmlns:a16="http://schemas.microsoft.com/office/drawing/2014/main" id="{A5E56553-C771-F39E-C98C-7ED2A87190D4}"/>
              </a:ext>
            </a:extLst>
          </p:cNvPr>
          <p:cNvSpPr>
            <a:spLocks noGrp="1"/>
          </p:cNvSpPr>
          <p:nvPr>
            <p:ph idx="1"/>
          </p:nvPr>
        </p:nvSpPr>
        <p:spPr>
          <a:xfrm>
            <a:off x="172278" y="1046923"/>
            <a:ext cx="11555896" cy="5605668"/>
          </a:xfrm>
        </p:spPr>
        <p:txBody>
          <a:bodyPr>
            <a:normAutofit/>
          </a:bodyPr>
          <a:lstStyle/>
          <a:p>
            <a:r>
              <a:rPr lang="en-US" sz="2000" dirty="0">
                <a:effectLst/>
              </a:rPr>
              <a:t>Razan Al Mubarak has announced the launch of the COP28 Gender-Responsive Just Transitions &amp; Climate Action Partnership to mainstream gender in the implementation of the Paris Agreement.</a:t>
            </a:r>
          </a:p>
          <a:p>
            <a:r>
              <a:rPr lang="en-US" sz="2000" dirty="0">
                <a:effectLst/>
              </a:rPr>
              <a:t>The partnership, endorsed by 60+ countries, aims to support equal opportunities for decent work in emerging job markets, enable finance flows to women and girls in climate-impacted regions, and supports the call for gender-disaggregated data collection.</a:t>
            </a:r>
          </a:p>
          <a:p>
            <a:r>
              <a:rPr lang="en-US" sz="2000">
                <a:effectLst/>
              </a:rPr>
              <a:t>WTO Focus </a:t>
            </a:r>
            <a:r>
              <a:rPr lang="en-US" sz="2000" dirty="0">
                <a:effectLst/>
              </a:rPr>
              <a:t>on shipping and logistics at </a:t>
            </a:r>
            <a:r>
              <a:rPr lang="en-US" sz="2000" dirty="0">
                <a:solidFill>
                  <a:srgbClr val="1D9BF0"/>
                </a:solidFill>
                <a:effectLst/>
                <a:hlinkClick r:id="rId2"/>
              </a:rPr>
              <a:t>#TradeHouseCOP28</a:t>
            </a:r>
            <a:r>
              <a:rPr lang="en-US" sz="2000" dirty="0">
                <a:effectLst/>
              </a:rPr>
              <a:t>: Decarbonizing the sector has become a global imperative as the backbone for international trade. </a:t>
            </a:r>
            <a:endParaRPr lang="en-US" sz="2400" dirty="0">
              <a:effectLst/>
            </a:endParaRPr>
          </a:p>
        </p:txBody>
      </p:sp>
      <p:sp>
        <p:nvSpPr>
          <p:cNvPr id="4" name="Rectangle 1">
            <a:extLst>
              <a:ext uri="{FF2B5EF4-FFF2-40B4-BE49-F238E27FC236}">
                <a16:creationId xmlns:a16="http://schemas.microsoft.com/office/drawing/2014/main" id="{85553BB9-FCAA-A730-543A-31AF500782FE}"/>
              </a:ext>
            </a:extLst>
          </p:cNvPr>
          <p:cNvSpPr>
            <a:spLocks noChangeArrowheads="1"/>
          </p:cNvSpPr>
          <p:nvPr/>
        </p:nvSpPr>
        <p:spPr bwMode="auto">
          <a:xfrm>
            <a:off x="0" y="-192360"/>
            <a:ext cx="52129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
            <a:extLst>
              <a:ext uri="{FF2B5EF4-FFF2-40B4-BE49-F238E27FC236}">
                <a16:creationId xmlns:a16="http://schemas.microsoft.com/office/drawing/2014/main" id="{5FEF5D67-1E97-8074-A7B9-12EDDB211C88}"/>
              </a:ext>
            </a:extLst>
          </p:cNvPr>
          <p:cNvSpPr>
            <a:spLocks noChangeAspect="1" noChangeArrowheads="1"/>
          </p:cNvSpPr>
          <p:nvPr/>
        </p:nvSpPr>
        <p:spPr bwMode="auto">
          <a:xfrm>
            <a:off x="128651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7016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318052" y="993914"/>
            <a:ext cx="11555896" cy="5632174"/>
          </a:xfrm>
        </p:spPr>
        <p:txBody>
          <a:bodyPr>
            <a:noAutofit/>
          </a:bodyPr>
          <a:lstStyle/>
          <a:p>
            <a:endParaRPr lang="en-US" dirty="0">
              <a:solidFill>
                <a:srgbClr val="0F1419"/>
              </a:solidFill>
              <a:latin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8616D0CA-A2D3-BEB2-288C-B04E8222BAB0}"/>
              </a:ext>
            </a:extLst>
          </p:cNvPr>
          <p:cNvPicPr>
            <a:picLocks noChangeAspect="1"/>
          </p:cNvPicPr>
          <p:nvPr/>
        </p:nvPicPr>
        <p:blipFill>
          <a:blip r:embed="rId2"/>
          <a:stretch>
            <a:fillRect/>
          </a:stretch>
        </p:blipFill>
        <p:spPr>
          <a:xfrm>
            <a:off x="318052" y="190500"/>
            <a:ext cx="5181600" cy="6477000"/>
          </a:xfrm>
          <a:prstGeom prst="rect">
            <a:avLst/>
          </a:prstGeom>
        </p:spPr>
      </p:pic>
      <p:pic>
        <p:nvPicPr>
          <p:cNvPr id="5" name="Picture 4">
            <a:extLst>
              <a:ext uri="{FF2B5EF4-FFF2-40B4-BE49-F238E27FC236}">
                <a16:creationId xmlns:a16="http://schemas.microsoft.com/office/drawing/2014/main" id="{B5137B67-B207-51F9-BBFB-29804DE3A7C7}"/>
              </a:ext>
            </a:extLst>
          </p:cNvPr>
          <p:cNvPicPr>
            <a:picLocks noChangeAspect="1"/>
          </p:cNvPicPr>
          <p:nvPr/>
        </p:nvPicPr>
        <p:blipFill>
          <a:blip r:embed="rId3"/>
          <a:stretch>
            <a:fillRect/>
          </a:stretch>
        </p:blipFill>
        <p:spPr>
          <a:xfrm>
            <a:off x="5943600" y="190500"/>
            <a:ext cx="5486400" cy="6435588"/>
          </a:xfrm>
          <a:prstGeom prst="rect">
            <a:avLst/>
          </a:prstGeom>
        </p:spPr>
      </p:pic>
    </p:spTree>
    <p:extLst>
      <p:ext uri="{BB962C8B-B14F-4D97-AF65-F5344CB8AC3E}">
        <p14:creationId xmlns:p14="http://schemas.microsoft.com/office/powerpoint/2010/main" val="325369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7968E7-7802-5768-42A1-24812F0A386E}"/>
              </a:ext>
            </a:extLst>
          </p:cNvPr>
          <p:cNvPicPr>
            <a:picLocks noChangeAspect="1"/>
          </p:cNvPicPr>
          <p:nvPr/>
        </p:nvPicPr>
        <p:blipFill>
          <a:blip r:embed="rId2"/>
          <a:stretch>
            <a:fillRect/>
          </a:stretch>
        </p:blipFill>
        <p:spPr>
          <a:xfrm>
            <a:off x="3505200" y="190500"/>
            <a:ext cx="5181600" cy="6477000"/>
          </a:xfrm>
          <a:prstGeom prst="rect">
            <a:avLst/>
          </a:prstGeom>
        </p:spPr>
      </p:pic>
    </p:spTree>
    <p:extLst>
      <p:ext uri="{BB962C8B-B14F-4D97-AF65-F5344CB8AC3E}">
        <p14:creationId xmlns:p14="http://schemas.microsoft.com/office/powerpoint/2010/main" val="203174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619606" y="231913"/>
            <a:ext cx="9404723" cy="762000"/>
          </a:xfrm>
        </p:spPr>
        <p:txBody>
          <a:bodyPr/>
          <a:lstStyle/>
          <a:p>
            <a:r>
              <a:rPr lang="en-US" dirty="0"/>
              <a:t>High level Events</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318052" y="993914"/>
            <a:ext cx="11555896" cy="5632174"/>
          </a:xfrm>
        </p:spPr>
        <p:txBody>
          <a:bodyPr>
            <a:noAutofit/>
          </a:bodyPr>
          <a:lstStyle/>
          <a:p>
            <a:r>
              <a:rPr lang="en-US" dirty="0">
                <a:effectLst/>
              </a:rPr>
              <a:t>Three High-Level events (on Adaptation, Means of Implementation and Mitigation respectively) were held:</a:t>
            </a:r>
          </a:p>
          <a:p>
            <a:r>
              <a:rPr lang="en-US" dirty="0">
                <a:effectLst/>
              </a:rPr>
              <a:t>on the 1st and 2nd December 2023, chaired by the first global </a:t>
            </a:r>
            <a:r>
              <a:rPr lang="en-US" dirty="0" err="1">
                <a:effectLst/>
              </a:rPr>
              <a:t>stocktake</a:t>
            </a:r>
            <a:r>
              <a:rPr lang="en-US" dirty="0">
                <a:effectLst/>
              </a:rPr>
              <a:t> (GST) High-Level Committee (HLC), consisting of the COP 27 and COP 28 Presidencies of the CMA, and the Chairs of the Subsidiary Body for Scientific and Technological Advice (SBSTA) and the Subsidiary Body for Implementation (SBI).</a:t>
            </a:r>
          </a:p>
          <a:p>
            <a:r>
              <a:rPr lang="en-US" dirty="0">
                <a:effectLst/>
              </a:rPr>
              <a:t>The</a:t>
            </a:r>
            <a:r>
              <a:rPr lang="en-US" dirty="0"/>
              <a:t> </a:t>
            </a:r>
            <a:r>
              <a:rPr lang="en-US" dirty="0">
                <a:effectLst/>
              </a:rPr>
              <a:t>events were facilitated by the UN Climate Change High-Level Champions of the COP26, COP27 and COP28 Presidencies. </a:t>
            </a:r>
          </a:p>
          <a:p>
            <a:r>
              <a:rPr lang="en-US" dirty="0">
                <a:effectLst/>
              </a:rPr>
              <a:t>A total of 29 Heads of State and Government, 21 ministers, 10 high-level officials, 3 United Nations system organizations and 8 non-governmental organizations (NGOs) provided interventions.</a:t>
            </a:r>
          </a:p>
          <a:p>
            <a:pPr marL="0" indent="0">
              <a:buNone/>
            </a:pPr>
            <a:r>
              <a:rPr lang="en-US" sz="2800" dirty="0">
                <a:latin typeface="Arial" panose="020B0604020202020204" pitchFamily="34" charset="0"/>
              </a:rPr>
              <a:t>Message: </a:t>
            </a:r>
            <a:r>
              <a:rPr lang="en-US" sz="2800" dirty="0">
                <a:solidFill>
                  <a:srgbClr val="FFC000"/>
                </a:solidFill>
                <a:latin typeface="Arial" panose="020B0604020202020204" pitchFamily="34" charset="0"/>
              </a:rPr>
              <a:t>we are still off track. </a:t>
            </a:r>
          </a:p>
          <a:p>
            <a:pPr marL="0" indent="0">
              <a:buNone/>
            </a:pPr>
            <a:r>
              <a:rPr lang="en-US" sz="2800" dirty="0">
                <a:latin typeface="Arial" panose="020B0604020202020204" pitchFamily="34" charset="0"/>
              </a:rPr>
              <a:t>There is an urgent need for a paradigm shift, taking a holistic approach</a:t>
            </a:r>
          </a:p>
          <a:p>
            <a:endParaRPr lang="en-US" dirty="0"/>
          </a:p>
        </p:txBody>
      </p:sp>
    </p:spTree>
    <p:extLst>
      <p:ext uri="{BB962C8B-B14F-4D97-AF65-F5344CB8AC3E}">
        <p14:creationId xmlns:p14="http://schemas.microsoft.com/office/powerpoint/2010/main" val="3569375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Gallery</Template>
  <TotalTime>2558</TotalTime>
  <Words>1216</Words>
  <Application>Microsoft Office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Climate Change Conference of People In the context of COP-28, Dubai 30th November - 12th December, 2023</vt:lpstr>
      <vt:lpstr>PowerPoint Presentation</vt:lpstr>
      <vt:lpstr>Finance Day</vt:lpstr>
      <vt:lpstr>Finance Day</vt:lpstr>
      <vt:lpstr>Different views: Vignettes</vt:lpstr>
      <vt:lpstr>Announcements</vt:lpstr>
      <vt:lpstr>PowerPoint Presentation</vt:lpstr>
      <vt:lpstr>PowerPoint Presentation</vt:lpstr>
      <vt:lpstr>High level Events</vt:lpstr>
      <vt:lpstr>Snapshot Day 5</vt:lpstr>
      <vt:lpstr>Voluntary carbon markets</vt:lpstr>
      <vt:lpstr>PowerPoint Presentation</vt:lpstr>
      <vt:lpstr>Negotiation tracks</vt:lpstr>
      <vt:lpstr>Studies and Reports</vt:lpstr>
      <vt:lpstr>Studies and Reports</vt:lpstr>
      <vt:lpstr>Tidbits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Narasimha Reddy Donthi</dc:creator>
  <cp:lastModifiedBy>Narasimha Reddy Donthi</cp:lastModifiedBy>
  <cp:revision>47</cp:revision>
  <dcterms:created xsi:type="dcterms:W3CDTF">2023-11-23T01:26:17Z</dcterms:created>
  <dcterms:modified xsi:type="dcterms:W3CDTF">2023-12-05T01:32:02Z</dcterms:modified>
</cp:coreProperties>
</file>