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77" r:id="rId4"/>
    <p:sldId id="280" r:id="rId5"/>
    <p:sldId id="285" r:id="rId6"/>
    <p:sldId id="286" r:id="rId7"/>
    <p:sldId id="287" r:id="rId8"/>
    <p:sldId id="281" r:id="rId9"/>
    <p:sldId id="279" r:id="rId10"/>
    <p:sldId id="282" r:id="rId11"/>
    <p:sldId id="266" r:id="rId12"/>
    <p:sldId id="268" r:id="rId13"/>
    <p:sldId id="283" r:id="rId14"/>
    <p:sldId id="284" r:id="rId15"/>
    <p:sldId id="269" r:id="rId16"/>
    <p:sldId id="294" r:id="rId17"/>
    <p:sldId id="293" r:id="rId18"/>
    <p:sldId id="273" r:id="rId19"/>
    <p:sldId id="290" r:id="rId20"/>
    <p:sldId id="291" r:id="rId21"/>
    <p:sldId id="298" r:id="rId22"/>
    <p:sldId id="271" r:id="rId23"/>
    <p:sldId id="288" r:id="rId24"/>
    <p:sldId id="272" r:id="rId25"/>
    <p:sldId id="292" r:id="rId26"/>
    <p:sldId id="296" r:id="rId27"/>
    <p:sldId id="295" r:id="rId28"/>
    <p:sldId id="29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0992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386700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45814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1021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20282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65172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22632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55062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07508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42630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5032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C98EF-174D-48F1-BF6A-4FC514FCF2A1}"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74121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C98EF-174D-48F1-BF6A-4FC514FCF2A1}"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0066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1823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7203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83C98EF-174D-48F1-BF6A-4FC514FCF2A1}" type="datetimeFigureOut">
              <a:rPr lang="en-US" smtClean="0"/>
              <a:t>12/3/2023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955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417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3C98EF-174D-48F1-BF6A-4FC514FCF2A1}" type="datetimeFigureOut">
              <a:rPr lang="en-US" smtClean="0"/>
              <a:t>12/3/2023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D5FDC0-5A56-458A-8E09-20810BC0AA25}" type="slidenum">
              <a:rPr lang="en-US" smtClean="0"/>
              <a:t>‹#›</a:t>
            </a:fld>
            <a:endParaRPr lang="en-US"/>
          </a:p>
        </p:txBody>
      </p:sp>
    </p:spTree>
    <p:extLst>
      <p:ext uri="{BB962C8B-B14F-4D97-AF65-F5344CB8AC3E}">
        <p14:creationId xmlns:p14="http://schemas.microsoft.com/office/powerpoint/2010/main" val="3444552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guardian.com/environment/live/2023/dec/02/day-three-uae-loss-and-damage?page=with:block-656afc578f0856ef8db6f990#block-656afc578f0856ef8db6f99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nfccc.int/sites/default/files/resource/cma2023_15a01.pdf" TargetMode="External"/><Relationship Id="rId2" Type="http://schemas.openxmlformats.org/officeDocument/2006/relationships/hyperlink" Target="https://unfccc.int/sites/default/files/resource/cma2023_L15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euters.com/business/environment/cop28-climate-summit-puts-spotlight-turning-methane-pledges-into-action-2023-11-27/nMT1ECMII19OEW4GQUJHS8PFRKE784C2Q9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228A-5799-4EDF-6B2F-34AB35CCD2A2}"/>
              </a:ext>
            </a:extLst>
          </p:cNvPr>
          <p:cNvSpPr>
            <a:spLocks noGrp="1"/>
          </p:cNvSpPr>
          <p:nvPr>
            <p:ph type="ctrTitle"/>
          </p:nvPr>
        </p:nvSpPr>
        <p:spPr>
          <a:xfrm>
            <a:off x="371061" y="1122362"/>
            <a:ext cx="11476381" cy="3476141"/>
          </a:xfrm>
        </p:spPr>
        <p:txBody>
          <a:bodyPr>
            <a:normAutofit fontScale="90000"/>
          </a:bodyPr>
          <a:lstStyle/>
          <a:p>
            <a:r>
              <a:rPr lang="en-IN" sz="6000" u="sng" dirty="0"/>
              <a:t>Climate Change</a:t>
            </a:r>
            <a:br>
              <a:rPr lang="en-IN" sz="6000" dirty="0"/>
            </a:br>
            <a:r>
              <a:rPr lang="en-IN" sz="6000" b="1" dirty="0"/>
              <a:t>Conference of People</a:t>
            </a:r>
            <a:br>
              <a:rPr lang="en-IN" sz="6000" dirty="0"/>
            </a:br>
            <a:r>
              <a:rPr lang="en-IN" sz="6000" dirty="0"/>
              <a:t>In the context of COP-28, Dubai</a:t>
            </a:r>
            <a:br>
              <a:rPr lang="en-IN" sz="6000" dirty="0"/>
            </a:br>
            <a:r>
              <a:rPr lang="en-IN" sz="6000" dirty="0"/>
              <a:t>30</a:t>
            </a:r>
            <a:r>
              <a:rPr lang="en-IN" sz="6000" baseline="30000" dirty="0"/>
              <a:t>th</a:t>
            </a:r>
            <a:r>
              <a:rPr lang="en-IN" sz="6000" dirty="0"/>
              <a:t> November - 12</a:t>
            </a:r>
            <a:r>
              <a:rPr lang="en-IN" sz="6000" baseline="30000" dirty="0"/>
              <a:t>th</a:t>
            </a:r>
            <a:r>
              <a:rPr lang="en-IN" sz="6000" dirty="0"/>
              <a:t> December, 2023</a:t>
            </a:r>
            <a:endParaRPr lang="en-US" dirty="0"/>
          </a:p>
        </p:txBody>
      </p:sp>
      <p:sp>
        <p:nvSpPr>
          <p:cNvPr id="3" name="Subtitle 2">
            <a:extLst>
              <a:ext uri="{FF2B5EF4-FFF2-40B4-BE49-F238E27FC236}">
                <a16:creationId xmlns:a16="http://schemas.microsoft.com/office/drawing/2014/main" id="{2242FF2F-4CAF-BA11-A155-82A78382359C}"/>
              </a:ext>
            </a:extLst>
          </p:cNvPr>
          <p:cNvSpPr>
            <a:spLocks noGrp="1"/>
          </p:cNvSpPr>
          <p:nvPr>
            <p:ph type="subTitle" idx="1"/>
          </p:nvPr>
        </p:nvSpPr>
        <p:spPr>
          <a:xfrm>
            <a:off x="1524000" y="5128590"/>
            <a:ext cx="9144000" cy="1434927"/>
          </a:xfrm>
        </p:spPr>
        <p:txBody>
          <a:bodyPr/>
          <a:lstStyle/>
          <a:p>
            <a:pPr algn="ctr" eaLnBrk="1" fontAlgn="auto" hangingPunct="1">
              <a:spcAft>
                <a:spcPts val="0"/>
              </a:spcAft>
              <a:defRPr/>
            </a:pPr>
            <a:r>
              <a:rPr lang="en-IN" dirty="0"/>
              <a:t>Prof. (</a:t>
            </a:r>
            <a:r>
              <a:rPr lang="en-IN" dirty="0" err="1"/>
              <a:t>Dr.</a:t>
            </a:r>
            <a:r>
              <a:rPr lang="en-IN" dirty="0"/>
              <a:t>)</a:t>
            </a:r>
            <a:r>
              <a:rPr lang="en-IN" dirty="0">
                <a:solidFill>
                  <a:schemeClr val="tx1"/>
                </a:solidFill>
              </a:rPr>
              <a:t> Narasimha Reddy Donthi</a:t>
            </a:r>
          </a:p>
          <a:p>
            <a:pPr algn="ctr" eaLnBrk="1" fontAlgn="auto" hangingPunct="1">
              <a:spcAft>
                <a:spcPts val="0"/>
              </a:spcAft>
              <a:defRPr/>
            </a:pPr>
            <a:r>
              <a:rPr lang="en-IN" dirty="0">
                <a:solidFill>
                  <a:schemeClr val="tx1"/>
                </a:solidFill>
              </a:rPr>
              <a:t>Independent Public Policy Campaigner</a:t>
            </a:r>
          </a:p>
          <a:p>
            <a:endParaRPr lang="en-US" dirty="0"/>
          </a:p>
        </p:txBody>
      </p:sp>
    </p:spTree>
    <p:extLst>
      <p:ext uri="{BB962C8B-B14F-4D97-AF65-F5344CB8AC3E}">
        <p14:creationId xmlns:p14="http://schemas.microsoft.com/office/powerpoint/2010/main" val="64955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5869-4585-EB4F-D1FB-6040E1C43110}"/>
              </a:ext>
            </a:extLst>
          </p:cNvPr>
          <p:cNvSpPr>
            <a:spLocks noGrp="1"/>
          </p:cNvSpPr>
          <p:nvPr>
            <p:ph type="title"/>
          </p:nvPr>
        </p:nvSpPr>
        <p:spPr>
          <a:xfrm>
            <a:off x="659363" y="205410"/>
            <a:ext cx="9404723" cy="673717"/>
          </a:xfrm>
        </p:spPr>
        <p:txBody>
          <a:bodyPr/>
          <a:lstStyle/>
          <a:p>
            <a:r>
              <a:rPr lang="en-US" dirty="0"/>
              <a:t>Announcements</a:t>
            </a:r>
          </a:p>
        </p:txBody>
      </p:sp>
      <p:sp>
        <p:nvSpPr>
          <p:cNvPr id="3" name="Content Placeholder 2">
            <a:extLst>
              <a:ext uri="{FF2B5EF4-FFF2-40B4-BE49-F238E27FC236}">
                <a16:creationId xmlns:a16="http://schemas.microsoft.com/office/drawing/2014/main" id="{A5E56553-C771-F39E-C98C-7ED2A87190D4}"/>
              </a:ext>
            </a:extLst>
          </p:cNvPr>
          <p:cNvSpPr>
            <a:spLocks noGrp="1"/>
          </p:cNvSpPr>
          <p:nvPr>
            <p:ph idx="1"/>
          </p:nvPr>
        </p:nvSpPr>
        <p:spPr>
          <a:xfrm>
            <a:off x="172278" y="1046923"/>
            <a:ext cx="11555896" cy="5605668"/>
          </a:xfrm>
        </p:spPr>
        <p:txBody>
          <a:bodyPr>
            <a:normAutofit/>
          </a:bodyPr>
          <a:lstStyle/>
          <a:p>
            <a:r>
              <a:rPr lang="en-US" dirty="0">
                <a:effectLst/>
              </a:rPr>
              <a:t>118 countries have agreed to triple installed global renewable energy generation capacity to at least 11,000 gigawatts and to double the annual global average rate of energy efficiency improvements from ~2 percent to more than 4 percent every year until 2030 (India is not in this list)</a:t>
            </a:r>
          </a:p>
          <a:p>
            <a:r>
              <a:rPr lang="en-US" dirty="0">
                <a:effectLst/>
              </a:rPr>
              <a:t>United States is joining the Powering Past Coal Alliance. US will work with partners around the world to phase out unabated coal</a:t>
            </a:r>
          </a:p>
          <a:p>
            <a:r>
              <a:rPr lang="en-US" dirty="0">
                <a:effectLst/>
              </a:rPr>
              <a:t>US announced an additional $50 million, subject to congressional approval, for climate-related work to adapt crops and invest in fertile, healthy soils. </a:t>
            </a:r>
          </a:p>
          <a:p>
            <a:r>
              <a:rPr lang="en-US" dirty="0"/>
              <a:t>A first-of-its-kind nuclear energy summit, to be held in Brussels in March 2024 to highlight the role of nuclear energy in addressing the global challenges to reduce the use of fossil fuels, enhance energy security and boost economic development.</a:t>
            </a:r>
          </a:p>
          <a:p>
            <a:r>
              <a:rPr lang="en-US" dirty="0"/>
              <a:t>Fifty oil and gas companies have signed a “</a:t>
            </a:r>
            <a:r>
              <a:rPr lang="en-US" dirty="0" err="1"/>
              <a:t>decarbonisation</a:t>
            </a:r>
            <a:r>
              <a:rPr lang="en-US" dirty="0"/>
              <a:t> charter” that analysts have </a:t>
            </a:r>
            <a:r>
              <a:rPr lang="en-US" dirty="0" err="1"/>
              <a:t>criticised</a:t>
            </a:r>
            <a:r>
              <a:rPr lang="en-US" dirty="0"/>
              <a:t> for ignoring the emissions spewed when customers burn the fuels.</a:t>
            </a:r>
          </a:p>
          <a:p>
            <a:r>
              <a:rPr lang="en-US" dirty="0"/>
              <a:t>Colombia, a major fossil fuel producer, </a:t>
            </a:r>
            <a:r>
              <a:rPr lang="en-US" dirty="0">
                <a:hlinkClick r:id="rId2"/>
              </a:rPr>
              <a:t>has formally joined an alliance of nations</a:t>
            </a:r>
            <a:r>
              <a:rPr lang="en-US" dirty="0"/>
              <a:t> calling for a fossil fuel non-proliferation treaty to prevent the “omnicide of planet Earth”.</a:t>
            </a:r>
          </a:p>
          <a:p>
            <a:endParaRPr lang="en-US" dirty="0"/>
          </a:p>
        </p:txBody>
      </p:sp>
    </p:spTree>
    <p:extLst>
      <p:ext uri="{BB962C8B-B14F-4D97-AF65-F5344CB8AC3E}">
        <p14:creationId xmlns:p14="http://schemas.microsoft.com/office/powerpoint/2010/main" val="287016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95049"/>
          </a:xfrm>
        </p:spPr>
        <p:txBody>
          <a:bodyPr/>
          <a:lstStyle/>
          <a:p>
            <a:r>
              <a:rPr lang="en-US" dirty="0"/>
              <a:t>Tidbits</a:t>
            </a:r>
          </a:p>
        </p:txBody>
      </p:sp>
      <p:sp>
        <p:nvSpPr>
          <p:cNvPr id="4" name="Rectangle 1">
            <a:extLst>
              <a:ext uri="{FF2B5EF4-FFF2-40B4-BE49-F238E27FC236}">
                <a16:creationId xmlns:a16="http://schemas.microsoft.com/office/drawing/2014/main" id="{BB89154A-37F9-6653-2739-82E5E5C23D87}"/>
              </a:ext>
            </a:extLst>
          </p:cNvPr>
          <p:cNvSpPr>
            <a:spLocks noGrp="1" noChangeArrowheads="1"/>
          </p:cNvSpPr>
          <p:nvPr>
            <p:ph idx="1"/>
          </p:nvPr>
        </p:nvSpPr>
        <p:spPr bwMode="auto">
          <a:xfrm>
            <a:off x="331304" y="1480526"/>
            <a:ext cx="1136482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United Arab Emirates announced their intention to ratify the Kigali Amendment to the Montreal Protocol, to tackles HFCs. </a:t>
            </a:r>
          </a:p>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Governments reiterated their recent agreement to the largest ever replenishment of the Montreal Multilateral Fund with $965 million in funding to support Kigali Amendment implementation and energy efficiency. </a:t>
            </a:r>
          </a:p>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Governments welcomed the imminent launch of the Global Cooling Pledge, to reduce global cooling-related emissions by 2030. </a:t>
            </a:r>
          </a:p>
          <a:p>
            <a:pPr defTabSz="914400" eaLnBrk="0" fontAlgn="base" hangingPunct="0">
              <a:spcBef>
                <a:spcPct val="0"/>
              </a:spcBef>
              <a:spcAft>
                <a:spcPct val="0"/>
              </a:spcAft>
              <a:buClrTx/>
              <a:buSzTx/>
            </a:pPr>
            <a:r>
              <a:rPr lang="en-US" sz="2800" dirty="0"/>
              <a:t>More than 20 nations including the United States called for a tripling of nuclear energy to drive down emissions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744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619606" y="231913"/>
            <a:ext cx="9404723" cy="762000"/>
          </a:xfrm>
        </p:spPr>
        <p:txBody>
          <a:bodyPr/>
          <a:lstStyle/>
          <a:p>
            <a:r>
              <a:rPr lang="en-US" dirty="0"/>
              <a:t>Different views: Vignettes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18052" y="993914"/>
            <a:ext cx="11555896" cy="5632174"/>
          </a:xfrm>
        </p:spPr>
        <p:txBody>
          <a:bodyPr>
            <a:noAutofit/>
          </a:bodyPr>
          <a:lstStyle/>
          <a:p>
            <a:r>
              <a:rPr lang="en-US" dirty="0">
                <a:effectLst/>
              </a:rPr>
              <a:t>The flurry of announcements coming out of COP28 are largely to be welcomed. It's good to see countries, &amp; companies, taking voluntary action to cut emissions, boost renewables &amp; deliver more climate finance. But, </a:t>
            </a:r>
            <a:r>
              <a:rPr lang="en-US" dirty="0">
                <a:solidFill>
                  <a:srgbClr val="0F1419"/>
                </a:solidFill>
                <a:latin typeface="Arial" panose="020B0604020202020204" pitchFamily="34" charset="0"/>
              </a:rPr>
              <a:t>w</a:t>
            </a:r>
            <a:r>
              <a:rPr kumimoji="0" lang="en-US" altLang="en-US" sz="2000" b="0" i="0" u="none" strike="noStrike" cap="none" normalizeH="0" baseline="0" dirty="0">
                <a:ln>
                  <a:noFill/>
                </a:ln>
                <a:solidFill>
                  <a:srgbClr val="0F1419"/>
                </a:solidFill>
                <a:effectLst/>
                <a:latin typeface="Arial" panose="020B0604020202020204" pitchFamily="34" charset="0"/>
              </a:rPr>
              <a:t>e need to remember COP28 is not a trade show &amp; a press conference. It’s an international negotiation &amp; that is still the most important part. (Mohammad </a:t>
            </a:r>
            <a:r>
              <a:rPr kumimoji="0" lang="en-US" altLang="en-US" sz="2000" b="0" i="0" u="none" strike="noStrike" cap="none" normalizeH="0" baseline="0" dirty="0" err="1">
                <a:ln>
                  <a:noFill/>
                </a:ln>
                <a:solidFill>
                  <a:srgbClr val="0F1419"/>
                </a:solidFill>
                <a:effectLst/>
                <a:latin typeface="Arial" panose="020B0604020202020204" pitchFamily="34" charset="0"/>
              </a:rPr>
              <a:t>Adow</a:t>
            </a:r>
            <a:r>
              <a:rPr kumimoji="0" lang="en-US" altLang="en-US" sz="2000" b="0" i="0" u="none" strike="noStrike" cap="none" normalizeH="0" baseline="0" dirty="0">
                <a:ln>
                  <a:noFill/>
                </a:ln>
                <a:solidFill>
                  <a:srgbClr val="0F1419"/>
                </a:solidFill>
                <a:effectLst/>
                <a:latin typeface="Arial" panose="020B0604020202020204" pitchFamily="34" charset="0"/>
              </a:rPr>
              <a:t>)</a:t>
            </a:r>
          </a:p>
          <a:p>
            <a:r>
              <a:rPr lang="en-US" dirty="0" err="1">
                <a:effectLst/>
              </a:rPr>
              <a:t>Sadhguru</a:t>
            </a:r>
            <a:r>
              <a:rPr lang="en-US" dirty="0">
                <a:effectLst/>
              </a:rPr>
              <a:t> says soil is ultimate unifier, stresses on </a:t>
            </a:r>
            <a:r>
              <a:rPr lang="en-US" dirty="0" err="1">
                <a:effectLst/>
              </a:rPr>
              <a:t>revitalisation</a:t>
            </a:r>
            <a:r>
              <a:rPr lang="en-US" dirty="0">
                <a:effectLst/>
              </a:rPr>
              <a:t> policies</a:t>
            </a:r>
          </a:p>
          <a:p>
            <a:r>
              <a:rPr lang="en-US" dirty="0">
                <a:effectLst/>
              </a:rPr>
              <a:t>For the Global good, it is important that the rights of everyone are protected, and everyone has equal participation: PM Modi</a:t>
            </a:r>
          </a:p>
          <a:p>
            <a:r>
              <a:rPr lang="en-US" dirty="0"/>
              <a:t>Developed countries should reduce completely reduce carbon foot print by 2050: Modi</a:t>
            </a:r>
          </a:p>
          <a:p>
            <a:endParaRPr lang="en-US" dirty="0"/>
          </a:p>
          <a:p>
            <a:endParaRPr lang="en-US" dirty="0">
              <a:solidFill>
                <a:srgbClr val="0F1419"/>
              </a:solidFill>
              <a:latin typeface="Arial" panose="020B0604020202020204" pitchFamily="34" charset="0"/>
            </a:endParaRPr>
          </a:p>
          <a:p>
            <a:endParaRPr lang="en-US" dirty="0"/>
          </a:p>
        </p:txBody>
      </p:sp>
    </p:spTree>
    <p:extLst>
      <p:ext uri="{BB962C8B-B14F-4D97-AF65-F5344CB8AC3E}">
        <p14:creationId xmlns:p14="http://schemas.microsoft.com/office/powerpoint/2010/main" val="325369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9E9DD2-0149-D0BB-DD5B-92215507397B}"/>
              </a:ext>
            </a:extLst>
          </p:cNvPr>
          <p:cNvPicPr>
            <a:picLocks noChangeAspect="1"/>
          </p:cNvPicPr>
          <p:nvPr/>
        </p:nvPicPr>
        <p:blipFill>
          <a:blip r:embed="rId2"/>
          <a:stretch>
            <a:fillRect/>
          </a:stretch>
        </p:blipFill>
        <p:spPr>
          <a:xfrm>
            <a:off x="159026" y="225287"/>
            <a:ext cx="6506817" cy="6374296"/>
          </a:xfrm>
          <a:prstGeom prst="rect">
            <a:avLst/>
          </a:prstGeom>
        </p:spPr>
      </p:pic>
    </p:spTree>
    <p:extLst>
      <p:ext uri="{BB962C8B-B14F-4D97-AF65-F5344CB8AC3E}">
        <p14:creationId xmlns:p14="http://schemas.microsoft.com/office/powerpoint/2010/main" val="416281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76251E-CEA8-AD43-CB1B-94FC25BFDA71}"/>
              </a:ext>
            </a:extLst>
          </p:cNvPr>
          <p:cNvPicPr>
            <a:picLocks noChangeAspect="1"/>
          </p:cNvPicPr>
          <p:nvPr/>
        </p:nvPicPr>
        <p:blipFill>
          <a:blip r:embed="rId2"/>
          <a:stretch>
            <a:fillRect/>
          </a:stretch>
        </p:blipFill>
        <p:spPr>
          <a:xfrm>
            <a:off x="649357" y="308113"/>
            <a:ext cx="10893286" cy="6241774"/>
          </a:xfrm>
          <a:prstGeom prst="rect">
            <a:avLst/>
          </a:prstGeom>
        </p:spPr>
      </p:pic>
    </p:spTree>
    <p:extLst>
      <p:ext uri="{BB962C8B-B14F-4D97-AF65-F5344CB8AC3E}">
        <p14:creationId xmlns:p14="http://schemas.microsoft.com/office/powerpoint/2010/main" val="409904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827571"/>
          </a:xfrm>
        </p:spPr>
        <p:txBody>
          <a:bodyPr/>
          <a:lstStyle/>
          <a:p>
            <a:r>
              <a:rPr lang="en-US" dirty="0"/>
              <a:t>Climate and Health</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38539" y="1060173"/>
            <a:ext cx="11489633" cy="5432701"/>
          </a:xfrm>
        </p:spPr>
        <p:txBody>
          <a:bodyPr>
            <a:noAutofit/>
          </a:bodyPr>
          <a:lstStyle/>
          <a:p>
            <a:r>
              <a:rPr lang="en-US" sz="2800" dirty="0"/>
              <a:t>‘COP28 UAE Declaration on Climate and Health’ to place health at the heart of climate action and accelerate the development of climate-resilient, sustainable and equitable health systems.</a:t>
            </a:r>
          </a:p>
          <a:p>
            <a:r>
              <a:rPr lang="en-US" sz="2800" dirty="0"/>
              <a:t>123 countries endorsed</a:t>
            </a:r>
          </a:p>
          <a:p>
            <a:r>
              <a:rPr lang="en-US" sz="2800" dirty="0"/>
              <a:t> Health Ministers attending COP, along with Environment Ministers</a:t>
            </a:r>
          </a:p>
          <a:p>
            <a:r>
              <a:rPr lang="en-US" sz="2800" dirty="0"/>
              <a:t>The </a:t>
            </a:r>
            <a:r>
              <a:rPr lang="en-US" sz="2800" b="1" dirty="0"/>
              <a:t>Asian Development Bank: </a:t>
            </a:r>
            <a:r>
              <a:rPr lang="en-US" sz="2800" dirty="0"/>
              <a:t>new Climate and Health Initiative, initial allocation of $7 million</a:t>
            </a:r>
          </a:p>
          <a:p>
            <a:r>
              <a:rPr lang="en-US" sz="2800" dirty="0" err="1"/>
              <a:t>Wellcome</a:t>
            </a:r>
            <a:r>
              <a:rPr lang="en-US" sz="2800" dirty="0"/>
              <a:t> Trust, Rockefeller Foundation, Bloomberg Philanthropies, AVPN and Bayer Foundation, Foundation S, etc.</a:t>
            </a:r>
          </a:p>
        </p:txBody>
      </p:sp>
    </p:spTree>
    <p:extLst>
      <p:ext uri="{BB962C8B-B14F-4D97-AF65-F5344CB8AC3E}">
        <p14:creationId xmlns:p14="http://schemas.microsoft.com/office/powerpoint/2010/main" val="156908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827571"/>
          </a:xfrm>
        </p:spPr>
        <p:txBody>
          <a:bodyPr/>
          <a:lstStyle/>
          <a:p>
            <a:r>
              <a:rPr lang="en-US" dirty="0"/>
              <a:t>Climate and Health</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44557" y="1431235"/>
            <a:ext cx="11489633" cy="5061640"/>
          </a:xfrm>
        </p:spPr>
        <p:txBody>
          <a:bodyPr>
            <a:noAutofit/>
          </a:bodyPr>
          <a:lstStyle/>
          <a:p>
            <a:r>
              <a:rPr lang="en-US" sz="2800" b="1" dirty="0"/>
              <a:t>Bill &amp; Melinda Gates</a:t>
            </a:r>
            <a:r>
              <a:rPr lang="en-US" sz="2800" dirty="0"/>
              <a:t> Foundation announced $57.95 million towards climate and health. This includes a $50 million investment over the coming four years to support climate-focused malaria efforts to better understand, detect and respond to changing vector habitat and endemicity ranges, and to develop new tools and strategies to respond to climate-related changes and disruptions in the malaria response. In addition, the Foundation will contribute $7.95 million to a Grand Challenges Request for Proposal focused on transdisciplinary approaches to better adapt to, mitigate, or reverse the combined deleterious effects of climate change on health and agriculture. </a:t>
            </a:r>
            <a:endParaRPr lang="en-US" sz="3200" dirty="0"/>
          </a:p>
        </p:txBody>
      </p:sp>
    </p:spTree>
    <p:extLst>
      <p:ext uri="{BB962C8B-B14F-4D97-AF65-F5344CB8AC3E}">
        <p14:creationId xmlns:p14="http://schemas.microsoft.com/office/powerpoint/2010/main" val="178858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827571"/>
          </a:xfrm>
        </p:spPr>
        <p:txBody>
          <a:bodyPr/>
          <a:lstStyle/>
          <a:p>
            <a:r>
              <a:rPr lang="en-US" dirty="0"/>
              <a:t>New areas of concern</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44557" y="1431235"/>
            <a:ext cx="11489633" cy="5061640"/>
          </a:xfrm>
        </p:spPr>
        <p:txBody>
          <a:bodyPr>
            <a:noAutofit/>
          </a:bodyPr>
          <a:lstStyle/>
          <a:p>
            <a:endParaRPr lang="en-US" sz="3200" dirty="0"/>
          </a:p>
        </p:txBody>
      </p:sp>
    </p:spTree>
    <p:extLst>
      <p:ext uri="{BB962C8B-B14F-4D97-AF65-F5344CB8AC3E}">
        <p14:creationId xmlns:p14="http://schemas.microsoft.com/office/powerpoint/2010/main" val="52334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391478"/>
            <a:ext cx="11555896" cy="5101397"/>
          </a:xfrm>
        </p:spPr>
        <p:txBody>
          <a:bodyPr>
            <a:noAutofit/>
          </a:bodyPr>
          <a:lstStyle/>
          <a:p>
            <a:pPr algn="just"/>
            <a:r>
              <a:rPr lang="en-US" sz="2800" b="1" dirty="0"/>
              <a:t>Sharm el-Sheikh Mitigation Ambition and Implementation Work </a:t>
            </a:r>
            <a:r>
              <a:rPr lang="en-US" sz="2800" b="1" dirty="0" err="1"/>
              <a:t>Programme</a:t>
            </a:r>
            <a:r>
              <a:rPr lang="en-US" sz="2800" b="1" dirty="0"/>
              <a:t>: </a:t>
            </a:r>
            <a:r>
              <a:rPr lang="en-US" sz="2800" dirty="0"/>
              <a:t>Prepared a note, but consultations </a:t>
            </a:r>
            <a:r>
              <a:rPr lang="en-US" sz="2400" dirty="0"/>
              <a:t>proceeded without reference to it</a:t>
            </a:r>
            <a:endParaRPr lang="en-US" sz="2800" dirty="0"/>
          </a:p>
          <a:p>
            <a:pPr algn="just"/>
            <a:r>
              <a:rPr lang="en-US" sz="2400" b="1" dirty="0"/>
              <a:t>Guidance on Paris Agreement Article 6.4 (mechanism):</a:t>
            </a:r>
            <a:r>
              <a:rPr lang="en-US" sz="2400" dirty="0"/>
              <a:t> Discussion on annual report of the Article 6.4 Supervisory Body (</a:t>
            </a:r>
            <a:r>
              <a:rPr lang="en-US" sz="2400" dirty="0">
                <a:hlinkClick r:id="rId2"/>
              </a:rPr>
              <a:t>FCCC/PA/CMA/2023/15</a:t>
            </a:r>
            <a:r>
              <a:rPr lang="en-US" sz="2400" dirty="0"/>
              <a:t> and </a:t>
            </a:r>
            <a:r>
              <a:rPr lang="en-US" sz="2400" dirty="0">
                <a:hlinkClick r:id="rId3"/>
              </a:rPr>
              <a:t>Add.1</a:t>
            </a:r>
            <a:r>
              <a:rPr lang="en-US" sz="2400" dirty="0"/>
              <a:t>). It contains recommendations to the CMA on: establishment of a Designated National Authorities Forum; exemption for activities in LDCs from payment of the share of proceeds for adaptation; activities involving removals; and development and assessment of methodologies.</a:t>
            </a:r>
          </a:p>
          <a:p>
            <a:pPr algn="just"/>
            <a:r>
              <a:rPr lang="en-US" sz="2800" b="1" dirty="0"/>
              <a:t>Matters Relating to Article 6:</a:t>
            </a:r>
            <a:r>
              <a:rPr lang="en-US" sz="2800" dirty="0"/>
              <a:t> </a:t>
            </a:r>
            <a:r>
              <a:rPr lang="en-US" sz="2800" b="1" dirty="0"/>
              <a:t>Guidance on Paris Agreement Article 6.2 (cooperative approaches): </a:t>
            </a:r>
            <a:r>
              <a:rPr lang="en-US" sz="2800" dirty="0"/>
              <a:t>Define and operationalize ‘cooperative approaches’</a:t>
            </a:r>
          </a:p>
        </p:txBody>
      </p:sp>
    </p:spTree>
    <p:extLst>
      <p:ext uri="{BB962C8B-B14F-4D97-AF65-F5344CB8AC3E}">
        <p14:creationId xmlns:p14="http://schemas.microsoft.com/office/powerpoint/2010/main" val="261507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391478"/>
            <a:ext cx="11555896" cy="5101397"/>
          </a:xfrm>
        </p:spPr>
        <p:txBody>
          <a:bodyPr>
            <a:noAutofit/>
          </a:bodyPr>
          <a:lstStyle/>
          <a:p>
            <a:pPr algn="just"/>
            <a:r>
              <a:rPr lang="en-US" sz="2000" b="1" dirty="0"/>
              <a:t>Glasgow–Sharm el-Sheikh Work </a:t>
            </a:r>
            <a:r>
              <a:rPr lang="en-US" sz="2000" b="1" dirty="0" err="1"/>
              <a:t>Programme</a:t>
            </a:r>
            <a:r>
              <a:rPr lang="en-US" sz="2000" b="1" dirty="0"/>
              <a:t> on the Global Goal on Adaptation: </a:t>
            </a:r>
            <a:r>
              <a:rPr lang="en-US" sz="2000" dirty="0"/>
              <a:t>Views diverged on: whether to include as an element the principles of the Convention and Paris Agreement, particularly equity and common but differentiated responsibilities and respective capabilities (CBDR-RC); and having a new standalone agenda item on the GGA under both SBs. </a:t>
            </a:r>
            <a:endParaRPr lang="en-US" sz="2400" b="1" dirty="0"/>
          </a:p>
          <a:p>
            <a:pPr algn="just"/>
            <a:r>
              <a:rPr lang="en-US" sz="2000" b="1" dirty="0"/>
              <a:t>Report and review of the Adaptation Committee (AC): </a:t>
            </a:r>
            <a:r>
              <a:rPr lang="en-US" sz="2000" dirty="0"/>
              <a:t>Co-Facilitators Pilar Bueno (Argentina) and Roberta </a:t>
            </a:r>
            <a:r>
              <a:rPr lang="en-US" sz="2000" dirty="0" err="1"/>
              <a:t>Ianna</a:t>
            </a:r>
            <a:r>
              <a:rPr lang="en-US" sz="2000" dirty="0"/>
              <a:t> (Italy) proposed that the first informal consultations focus on reviewing the 2023 AC report.</a:t>
            </a:r>
          </a:p>
          <a:p>
            <a:pPr algn="just"/>
            <a:r>
              <a:rPr lang="en-US" sz="2000" b="1" dirty="0"/>
              <a:t>National Adaptation Plans (NAPs): </a:t>
            </a:r>
            <a:r>
              <a:rPr lang="en-US" dirty="0"/>
              <a:t>Proposals included: recognizing new NAP submissions and highlighting progress; emphasizing the importance of financial, technical, and capacity-building support for NAP formulation and implementation; participatory approaches that engage local stakeholders and integrate Indigenous and local knowledge; and adding links to the GST and GGA.</a:t>
            </a:r>
            <a:endParaRPr lang="en-US" sz="2000" b="1" dirty="0"/>
          </a:p>
        </p:txBody>
      </p:sp>
    </p:spTree>
    <p:extLst>
      <p:ext uri="{BB962C8B-B14F-4D97-AF65-F5344CB8AC3E}">
        <p14:creationId xmlns:p14="http://schemas.microsoft.com/office/powerpoint/2010/main" val="31217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AC4451-7B0E-E16C-651C-7D83F9C3E440}"/>
              </a:ext>
            </a:extLst>
          </p:cNvPr>
          <p:cNvPicPr>
            <a:picLocks noChangeAspect="1"/>
          </p:cNvPicPr>
          <p:nvPr/>
        </p:nvPicPr>
        <p:blipFill>
          <a:blip r:embed="rId2"/>
          <a:stretch>
            <a:fillRect/>
          </a:stretch>
        </p:blipFill>
        <p:spPr>
          <a:xfrm>
            <a:off x="952500" y="278296"/>
            <a:ext cx="10287000" cy="6294782"/>
          </a:xfrm>
          <a:prstGeom prst="rect">
            <a:avLst/>
          </a:prstGeom>
        </p:spPr>
      </p:pic>
    </p:spTree>
    <p:extLst>
      <p:ext uri="{BB962C8B-B14F-4D97-AF65-F5344CB8AC3E}">
        <p14:creationId xmlns:p14="http://schemas.microsoft.com/office/powerpoint/2010/main" val="565690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391478"/>
            <a:ext cx="11555896" cy="5101397"/>
          </a:xfrm>
        </p:spPr>
        <p:txBody>
          <a:bodyPr>
            <a:noAutofit/>
          </a:bodyPr>
          <a:lstStyle/>
          <a:p>
            <a:pPr algn="just"/>
            <a:r>
              <a:rPr lang="en-US" sz="2000" b="1" dirty="0"/>
              <a:t>Standing Committee on Finance (SCF): </a:t>
            </a:r>
            <a:r>
              <a:rPr lang="en-US" sz="2000" dirty="0"/>
              <a:t>Proposed to address matters related to Paris Agreement Article 2.1(c) (on making financial flows consistent with a pathway towards low GHG emissions and climate-resilient development), followed by the doubling of adaptation finance and urgently scaling up support</a:t>
            </a:r>
            <a:endParaRPr lang="en-US" sz="2400" b="1" dirty="0"/>
          </a:p>
          <a:p>
            <a:pPr algn="just"/>
            <a:r>
              <a:rPr lang="en-US" sz="2000" b="1" dirty="0"/>
              <a:t>Matters relating to the Adaptation Fund:</a:t>
            </a:r>
            <a:r>
              <a:rPr lang="en-US" sz="2000" dirty="0"/>
              <a:t> Parties’ comments related to, among others: concerns over multi-country projects; enhanced complementarity and coordination with the GCF, including on accrediting implementing agencies; and calls for enhanced contributions to the Fund, with LDCs noting the share of proceeds from the Clean Development Mechanism is negligible. </a:t>
            </a:r>
          </a:p>
          <a:p>
            <a:r>
              <a:rPr lang="en-US" sz="2400" b="1" dirty="0"/>
              <a:t>First Global </a:t>
            </a:r>
            <a:r>
              <a:rPr lang="en-US" sz="2400" b="1" dirty="0" err="1"/>
              <a:t>Stocktake</a:t>
            </a:r>
            <a:r>
              <a:rPr lang="en-US" sz="2400" b="1" dirty="0"/>
              <a:t>:</a:t>
            </a:r>
            <a:r>
              <a:rPr lang="en-US" b="1" dirty="0"/>
              <a:t> </a:t>
            </a:r>
            <a:r>
              <a:rPr lang="en-US" sz="2400" dirty="0"/>
              <a:t>reference to maladaptation opposed, clarity asked for, suggesting it could prove a barrier to finance.</a:t>
            </a:r>
          </a:p>
          <a:p>
            <a:r>
              <a:rPr lang="en-US" sz="2400" dirty="0"/>
              <a:t>calls on human rights, Indigenous rights, gender, and youth from several countries. References to locally-led adaptation, national- and transnational-level action and inclusive adaptation processes. </a:t>
            </a:r>
          </a:p>
          <a:p>
            <a:pPr algn="just"/>
            <a:endParaRPr lang="en-US" sz="2800" dirty="0"/>
          </a:p>
        </p:txBody>
      </p:sp>
    </p:spTree>
    <p:extLst>
      <p:ext uri="{BB962C8B-B14F-4D97-AF65-F5344CB8AC3E}">
        <p14:creationId xmlns:p14="http://schemas.microsoft.com/office/powerpoint/2010/main" val="415547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E70C5-D83D-06B3-0FB3-0E6D9DBEC5ED}"/>
              </a:ext>
            </a:extLst>
          </p:cNvPr>
          <p:cNvPicPr>
            <a:picLocks noChangeAspect="1"/>
          </p:cNvPicPr>
          <p:nvPr/>
        </p:nvPicPr>
        <p:blipFill>
          <a:blip r:embed="rId2"/>
          <a:stretch>
            <a:fillRect/>
          </a:stretch>
        </p:blipFill>
        <p:spPr>
          <a:xfrm>
            <a:off x="251791" y="237066"/>
            <a:ext cx="11728174" cy="6383867"/>
          </a:xfrm>
          <a:prstGeom prst="rect">
            <a:avLst/>
          </a:prstGeom>
        </p:spPr>
      </p:pic>
    </p:spTree>
    <p:extLst>
      <p:ext uri="{BB962C8B-B14F-4D97-AF65-F5344CB8AC3E}">
        <p14:creationId xmlns:p14="http://schemas.microsoft.com/office/powerpoint/2010/main" val="231476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58078" y="206099"/>
            <a:ext cx="10515600" cy="681797"/>
          </a:xfrm>
        </p:spPr>
        <p:txBody>
          <a:bodyPr>
            <a:normAutofit fontScale="90000"/>
          </a:bodyPr>
          <a:lstStyle/>
          <a:p>
            <a:r>
              <a:rPr lang="en-US" dirty="0"/>
              <a:t>India</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887896"/>
            <a:ext cx="11728174" cy="5764005"/>
          </a:xfrm>
        </p:spPr>
        <p:txBody>
          <a:bodyPr>
            <a:noAutofit/>
          </a:bodyPr>
          <a:lstStyle/>
          <a:p>
            <a:r>
              <a:rPr lang="en-US" sz="2000" dirty="0"/>
              <a:t>R. K. Singh, at the conference on ‘Energy Transition in India – Road Travelled and Opportunities Ahead’ in Gandhinagar, Gujarat. </a:t>
            </a:r>
            <a:endParaRPr lang="en-US" sz="2400" dirty="0"/>
          </a:p>
          <a:p>
            <a:r>
              <a:rPr lang="en-US" sz="2400" dirty="0"/>
              <a:t>India has the potential to generate </a:t>
            </a:r>
            <a:r>
              <a:rPr lang="en-US" sz="2400" dirty="0" err="1"/>
              <a:t>upto</a:t>
            </a:r>
            <a:r>
              <a:rPr lang="en-US" sz="2400" dirty="0"/>
              <a:t> 100 Giga Watts of power using nuclear source</a:t>
            </a:r>
          </a:p>
          <a:p>
            <a:r>
              <a:rPr lang="en-US" sz="2400" dirty="0"/>
              <a:t>“We bid for a storage capacity of 1,000 MWh – the biggest bid in the world – at ₹10 per kWh. However, this cost of storing one unit for one hour at ₹10 raised concerns, considering the cost of power generation from renewable sources is ₹2.40 per unit. Selling this stored energy at ₹14 per unit to customers is not feasible, making it crucial to address the storage issue before we can provide round-the-clock renewable energy,” according to Singh. </a:t>
            </a:r>
          </a:p>
          <a:p>
            <a:r>
              <a:rPr lang="en-US" sz="2400" dirty="0"/>
              <a:t>“We burn coal, but our emissions are controlled due to advanced mechanisms. Our consumption is lower than other countries, and we must consider coal or nuclear as solutions until the storage challenge is resolved,” he said. </a:t>
            </a:r>
            <a:endParaRPr lang="en-US" sz="2800" dirty="0"/>
          </a:p>
        </p:txBody>
      </p:sp>
    </p:spTree>
    <p:extLst>
      <p:ext uri="{BB962C8B-B14F-4D97-AF65-F5344CB8AC3E}">
        <p14:creationId xmlns:p14="http://schemas.microsoft.com/office/powerpoint/2010/main" val="870949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India</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205948"/>
            <a:ext cx="11728174" cy="5552661"/>
          </a:xfrm>
        </p:spPr>
        <p:txBody>
          <a:bodyPr>
            <a:noAutofit/>
          </a:bodyPr>
          <a:lstStyle/>
          <a:p>
            <a:r>
              <a:rPr lang="en-US" sz="2000" dirty="0"/>
              <a:t>“Our emission intensity is 2.19 </a:t>
            </a:r>
            <a:r>
              <a:rPr lang="en-US" sz="2000" dirty="0" err="1"/>
              <a:t>tonnes</a:t>
            </a:r>
            <a:r>
              <a:rPr lang="en-US" sz="2000" dirty="0"/>
              <a:t> per capita per annum which is one of the lowest in the world, while global average is 6.8 </a:t>
            </a:r>
            <a:r>
              <a:rPr lang="en-US" sz="2000" dirty="0" err="1"/>
              <a:t>tonnes</a:t>
            </a:r>
            <a:r>
              <a:rPr lang="en-US" sz="2000" dirty="0"/>
              <a:t>. We are the only country which has achieved our NDCs (nationally determined contributions) nine years in advance.</a:t>
            </a:r>
          </a:p>
          <a:p>
            <a:r>
              <a:rPr lang="en-US" sz="2000" dirty="0"/>
              <a:t>We had pledged that by 2030, 40% of the country’ energy generation will be through non-fossil fuels. This target has been achieved before time as the country’s non-fossil fuel capacity at present stands at 43%,” Singh said. </a:t>
            </a:r>
          </a:p>
          <a:p>
            <a:r>
              <a:rPr lang="en-US" dirty="0"/>
              <a:t>The minister dismissed the phasing out of coal power plants by India as a “diversionary tactic topic” promoted by “anti-development forces,” highlighting that the country has one of the world’s lowest per capita emissions.</a:t>
            </a:r>
          </a:p>
          <a:p>
            <a:r>
              <a:rPr lang="en-US" dirty="0"/>
              <a:t>“We have 7,000 MW of installed nuclear capacity, and we are expanding it to 15,000 MW. We have the capability to further increase it to 50-60 GW or even 100 GW for sustained round-the-clock clean energy generation.”  </a:t>
            </a:r>
            <a:endParaRPr lang="en-US" sz="2000" dirty="0"/>
          </a:p>
        </p:txBody>
      </p:sp>
    </p:spTree>
    <p:extLst>
      <p:ext uri="{BB962C8B-B14F-4D97-AF65-F5344CB8AC3E}">
        <p14:creationId xmlns:p14="http://schemas.microsoft.com/office/powerpoint/2010/main" val="4212899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Studies and Reports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364974"/>
            <a:ext cx="11102009" cy="5322429"/>
          </a:xfrm>
        </p:spPr>
        <p:txBody>
          <a:bodyPr>
            <a:noAutofit/>
          </a:bodyPr>
          <a:lstStyle/>
          <a:p>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 name="AutoShape 6" descr="🔴">
            <a:extLst>
              <a:ext uri="{FF2B5EF4-FFF2-40B4-BE49-F238E27FC236}">
                <a16:creationId xmlns:a16="http://schemas.microsoft.com/office/drawing/2014/main" id="{51411508-477B-2185-8F5A-F5006ACCCA80}"/>
              </a:ext>
            </a:extLst>
          </p:cNvPr>
          <p:cNvSpPr>
            <a:spLocks noChangeAspect="1" noChangeArrowheads="1"/>
          </p:cNvSpPr>
          <p:nvPr/>
        </p:nvSpPr>
        <p:spPr bwMode="auto">
          <a:xfrm>
            <a:off x="477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
            <a:extLst>
              <a:ext uri="{FF2B5EF4-FFF2-40B4-BE49-F238E27FC236}">
                <a16:creationId xmlns:a16="http://schemas.microsoft.com/office/drawing/2014/main" id="{1294C867-6B94-F136-96F8-224B40F821C7}"/>
              </a:ext>
            </a:extLst>
          </p:cNvPr>
          <p:cNvSpPr>
            <a:spLocks noChangeAspect="1" noChangeArrowheads="1"/>
          </p:cNvSpPr>
          <p:nvPr/>
        </p:nvSpPr>
        <p:spPr bwMode="auto">
          <a:xfrm>
            <a:off x="9807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
            <a:extLst>
              <a:ext uri="{FF2B5EF4-FFF2-40B4-BE49-F238E27FC236}">
                <a16:creationId xmlns:a16="http://schemas.microsoft.com/office/drawing/2014/main" id="{5788F7F7-F18E-59F3-AAED-F4362971405D}"/>
              </a:ext>
            </a:extLst>
          </p:cNvPr>
          <p:cNvSpPr>
            <a:spLocks noChangeAspect="1" noChangeArrowheads="1"/>
          </p:cNvSpPr>
          <p:nvPr/>
        </p:nvSpPr>
        <p:spPr bwMode="auto">
          <a:xfrm>
            <a:off x="156273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407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Conference Asides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364974"/>
            <a:ext cx="11102009" cy="5322429"/>
          </a:xfrm>
        </p:spPr>
        <p:txBody>
          <a:bodyPr>
            <a:noAutofit/>
          </a:bodyPr>
          <a:lstStyle/>
          <a:p>
            <a:r>
              <a:rPr lang="en-US" sz="2800" dirty="0"/>
              <a:t>Long queues</a:t>
            </a:r>
          </a:p>
          <a:p>
            <a:r>
              <a:rPr lang="en-US" sz="2400" dirty="0"/>
              <a:t>there were delays and postponements to several negotiation items, “the traditional aspects of a COP,” in the words of a long-time negotiator.</a:t>
            </a:r>
            <a:endParaRPr lang="en-US" sz="2800" dirty="0"/>
          </a:p>
          <a:p>
            <a:r>
              <a:rPr lang="en-US" sz="2800" dirty="0"/>
              <a:t>This is the biggest COP yet, with 103,000 people registered and roughly half of those already holding their badges.</a:t>
            </a:r>
          </a:p>
          <a:p>
            <a:r>
              <a:rPr lang="en-US" sz="2800" dirty="0"/>
              <a:t>Several rooms were beyond capacity, prompting Co-Facilitators to ask observers and even party delegates to limit their numbers and leave, if possible.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 name="AutoShape 6" descr="🔴">
            <a:extLst>
              <a:ext uri="{FF2B5EF4-FFF2-40B4-BE49-F238E27FC236}">
                <a16:creationId xmlns:a16="http://schemas.microsoft.com/office/drawing/2014/main" id="{51411508-477B-2185-8F5A-F5006ACCCA80}"/>
              </a:ext>
            </a:extLst>
          </p:cNvPr>
          <p:cNvSpPr>
            <a:spLocks noChangeAspect="1" noChangeArrowheads="1"/>
          </p:cNvSpPr>
          <p:nvPr/>
        </p:nvSpPr>
        <p:spPr bwMode="auto">
          <a:xfrm>
            <a:off x="477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
            <a:extLst>
              <a:ext uri="{FF2B5EF4-FFF2-40B4-BE49-F238E27FC236}">
                <a16:creationId xmlns:a16="http://schemas.microsoft.com/office/drawing/2014/main" id="{1294C867-6B94-F136-96F8-224B40F821C7}"/>
              </a:ext>
            </a:extLst>
          </p:cNvPr>
          <p:cNvSpPr>
            <a:spLocks noChangeAspect="1" noChangeArrowheads="1"/>
          </p:cNvSpPr>
          <p:nvPr/>
        </p:nvSpPr>
        <p:spPr bwMode="auto">
          <a:xfrm>
            <a:off x="9807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
            <a:extLst>
              <a:ext uri="{FF2B5EF4-FFF2-40B4-BE49-F238E27FC236}">
                <a16:creationId xmlns:a16="http://schemas.microsoft.com/office/drawing/2014/main" id="{5788F7F7-F18E-59F3-AAED-F4362971405D}"/>
              </a:ext>
            </a:extLst>
          </p:cNvPr>
          <p:cNvSpPr>
            <a:spLocks noChangeAspect="1" noChangeArrowheads="1"/>
          </p:cNvSpPr>
          <p:nvPr/>
        </p:nvSpPr>
        <p:spPr bwMode="auto">
          <a:xfrm>
            <a:off x="156273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5703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A77EF-F0DB-91E5-5A6D-3B5399E4E1A8}"/>
              </a:ext>
            </a:extLst>
          </p:cNvPr>
          <p:cNvPicPr>
            <a:picLocks noChangeAspect="1"/>
          </p:cNvPicPr>
          <p:nvPr/>
        </p:nvPicPr>
        <p:blipFill rotWithShape="1">
          <a:blip r:embed="rId2"/>
          <a:srcRect l="17717" t="20469" r="19783" b="13025"/>
          <a:stretch/>
        </p:blipFill>
        <p:spPr>
          <a:xfrm>
            <a:off x="397565" y="463825"/>
            <a:ext cx="11237843" cy="6202017"/>
          </a:xfrm>
          <a:prstGeom prst="rect">
            <a:avLst/>
          </a:prstGeom>
        </p:spPr>
      </p:pic>
    </p:spTree>
    <p:extLst>
      <p:ext uri="{BB962C8B-B14F-4D97-AF65-F5344CB8AC3E}">
        <p14:creationId xmlns:p14="http://schemas.microsoft.com/office/powerpoint/2010/main" val="2223506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AF5F5-E3DE-3A4B-6875-F799549EB5A3}"/>
              </a:ext>
            </a:extLst>
          </p:cNvPr>
          <p:cNvPicPr>
            <a:picLocks noChangeAspect="1"/>
          </p:cNvPicPr>
          <p:nvPr/>
        </p:nvPicPr>
        <p:blipFill rotWithShape="1">
          <a:blip r:embed="rId2"/>
          <a:srcRect l="16196" t="20470" r="12609" b="6645"/>
          <a:stretch/>
        </p:blipFill>
        <p:spPr>
          <a:xfrm>
            <a:off x="450575" y="543339"/>
            <a:ext cx="11171582" cy="5857461"/>
          </a:xfrm>
          <a:prstGeom prst="rect">
            <a:avLst/>
          </a:prstGeom>
        </p:spPr>
      </p:pic>
    </p:spTree>
    <p:extLst>
      <p:ext uri="{BB962C8B-B14F-4D97-AF65-F5344CB8AC3E}">
        <p14:creationId xmlns:p14="http://schemas.microsoft.com/office/powerpoint/2010/main" val="3824386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26D21B-F964-D2D5-72FE-47D8477E1C61}"/>
              </a:ext>
            </a:extLst>
          </p:cNvPr>
          <p:cNvPicPr>
            <a:picLocks noChangeAspect="1"/>
          </p:cNvPicPr>
          <p:nvPr/>
        </p:nvPicPr>
        <p:blipFill rotWithShape="1">
          <a:blip r:embed="rId2"/>
          <a:srcRect t="14476" r="1196" b="30425"/>
          <a:stretch/>
        </p:blipFill>
        <p:spPr>
          <a:xfrm>
            <a:off x="0" y="993914"/>
            <a:ext cx="12046226" cy="3776870"/>
          </a:xfrm>
          <a:prstGeom prst="rect">
            <a:avLst/>
          </a:prstGeom>
        </p:spPr>
      </p:pic>
    </p:spTree>
    <p:extLst>
      <p:ext uri="{BB962C8B-B14F-4D97-AF65-F5344CB8AC3E}">
        <p14:creationId xmlns:p14="http://schemas.microsoft.com/office/powerpoint/2010/main" val="339508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World Climate Action Summit</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0876722" cy="4351338"/>
          </a:xfrm>
        </p:spPr>
        <p:txBody>
          <a:bodyPr>
            <a:normAutofit/>
          </a:bodyPr>
          <a:lstStyle/>
          <a:p>
            <a:pPr marL="0" indent="0">
              <a:buNone/>
            </a:pPr>
            <a:endParaRPr lang="en-US" sz="4000" dirty="0"/>
          </a:p>
        </p:txBody>
      </p:sp>
    </p:spTree>
    <p:extLst>
      <p:ext uri="{BB962C8B-B14F-4D97-AF65-F5344CB8AC3E}">
        <p14:creationId xmlns:p14="http://schemas.microsoft.com/office/powerpoint/2010/main" val="251050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Methane Summit</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477108"/>
            <a:ext cx="11529392" cy="4928174"/>
          </a:xfrm>
        </p:spPr>
        <p:txBody>
          <a:bodyPr>
            <a:normAutofit fontScale="62500" lnSpcReduction="20000"/>
          </a:bodyPr>
          <a:lstStyle/>
          <a:p>
            <a:r>
              <a:rPr lang="en-US" sz="3600" i="1" dirty="0"/>
              <a:t>United States, People’s Republic of China, and United Arab Emirates</a:t>
            </a:r>
          </a:p>
          <a:p>
            <a:r>
              <a:rPr lang="en-US" sz="3600" i="1" dirty="0"/>
              <a:t>accelerate actions to cut methane and other non-CO2 greenhouse gases</a:t>
            </a:r>
          </a:p>
          <a:p>
            <a:r>
              <a:rPr lang="en-US" sz="3600" b="1" dirty="0"/>
              <a:t>over $1 billion </a:t>
            </a:r>
            <a:r>
              <a:rPr lang="en-US" sz="3600" dirty="0"/>
              <a:t>in new grant funding for methane reduction mobilized since COP27</a:t>
            </a:r>
          </a:p>
          <a:p>
            <a:r>
              <a:rPr lang="en-US" sz="3600" dirty="0"/>
              <a:t>Turkmenistan, Kazakhstan, Angola, Kenya, and Romania joined the Global Methane Pledge.</a:t>
            </a:r>
          </a:p>
          <a:p>
            <a:r>
              <a:rPr lang="en-US" sz="3600" dirty="0"/>
              <a:t>Global Methane Pledge Ministerial on December 4</a:t>
            </a:r>
          </a:p>
          <a:p>
            <a:r>
              <a:rPr lang="en-US" sz="3600" dirty="0"/>
              <a:t>The World Bank is expected during the two-week COP28 summit to new launch a fund, with backing from independent oil companies among others, for detection and cleanup programs in developing countries that are </a:t>
            </a:r>
            <a:r>
              <a:rPr lang="en-US" sz="3600" dirty="0">
                <a:hlinkClick r:id="rId2"/>
              </a:rPr>
              <a:t>major methane emitters</a:t>
            </a:r>
            <a:r>
              <a:rPr lang="en-US" sz="3600" dirty="0"/>
              <a:t>, such as Turkmenistan</a:t>
            </a:r>
          </a:p>
          <a:p>
            <a:r>
              <a:rPr lang="en-US" sz="3600" dirty="0"/>
              <a:t>more than 150 countries to cut their methane output 30% by 2030 (China and India have not joined)</a:t>
            </a:r>
            <a:endParaRPr lang="en-US" sz="4000" dirty="0"/>
          </a:p>
        </p:txBody>
      </p:sp>
    </p:spTree>
    <p:extLst>
      <p:ext uri="{BB962C8B-B14F-4D97-AF65-F5344CB8AC3E}">
        <p14:creationId xmlns:p14="http://schemas.microsoft.com/office/powerpoint/2010/main" val="140019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888B5-699D-2953-B04E-5871707AF48C}"/>
              </a:ext>
            </a:extLst>
          </p:cNvPr>
          <p:cNvPicPr>
            <a:picLocks noChangeAspect="1"/>
          </p:cNvPicPr>
          <p:nvPr/>
        </p:nvPicPr>
        <p:blipFill>
          <a:blip r:embed="rId2"/>
          <a:stretch>
            <a:fillRect/>
          </a:stretch>
        </p:blipFill>
        <p:spPr>
          <a:xfrm>
            <a:off x="530087" y="225286"/>
            <a:ext cx="11006153" cy="6374297"/>
          </a:xfrm>
          <a:prstGeom prst="rect">
            <a:avLst/>
          </a:prstGeom>
        </p:spPr>
      </p:pic>
    </p:spTree>
    <p:extLst>
      <p:ext uri="{BB962C8B-B14F-4D97-AF65-F5344CB8AC3E}">
        <p14:creationId xmlns:p14="http://schemas.microsoft.com/office/powerpoint/2010/main" val="272196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15693-E5B7-DACD-D81B-DFEA8C6D9274}"/>
              </a:ext>
            </a:extLst>
          </p:cNvPr>
          <p:cNvPicPr>
            <a:picLocks noChangeAspect="1"/>
          </p:cNvPicPr>
          <p:nvPr/>
        </p:nvPicPr>
        <p:blipFill>
          <a:blip r:embed="rId2"/>
          <a:stretch>
            <a:fillRect/>
          </a:stretch>
        </p:blipFill>
        <p:spPr>
          <a:xfrm>
            <a:off x="351990" y="265043"/>
            <a:ext cx="11488020" cy="6255028"/>
          </a:xfrm>
          <a:prstGeom prst="rect">
            <a:avLst/>
          </a:prstGeom>
        </p:spPr>
      </p:pic>
    </p:spTree>
    <p:extLst>
      <p:ext uri="{BB962C8B-B14F-4D97-AF65-F5344CB8AC3E}">
        <p14:creationId xmlns:p14="http://schemas.microsoft.com/office/powerpoint/2010/main" val="150166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F239E0-C021-83F8-3C05-9990798687FB}"/>
              </a:ext>
            </a:extLst>
          </p:cNvPr>
          <p:cNvPicPr>
            <a:picLocks noChangeAspect="1"/>
          </p:cNvPicPr>
          <p:nvPr/>
        </p:nvPicPr>
        <p:blipFill>
          <a:blip r:embed="rId2"/>
          <a:stretch>
            <a:fillRect/>
          </a:stretch>
        </p:blipFill>
        <p:spPr>
          <a:xfrm>
            <a:off x="318052" y="265042"/>
            <a:ext cx="11555896" cy="6374297"/>
          </a:xfrm>
          <a:prstGeom prst="rect">
            <a:avLst/>
          </a:prstGeom>
        </p:spPr>
      </p:pic>
    </p:spTree>
    <p:extLst>
      <p:ext uri="{BB962C8B-B14F-4D97-AF65-F5344CB8AC3E}">
        <p14:creationId xmlns:p14="http://schemas.microsoft.com/office/powerpoint/2010/main" val="128935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Fossil fuel</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0876722" cy="4351338"/>
          </a:xfrm>
        </p:spPr>
        <p:txBody>
          <a:bodyPr>
            <a:normAutofit fontScale="92500" lnSpcReduction="20000"/>
          </a:bodyPr>
          <a:lstStyle/>
          <a:p>
            <a:pPr marL="0" indent="0">
              <a:buNone/>
            </a:pPr>
            <a:r>
              <a:rPr lang="en-US" sz="3600" dirty="0"/>
              <a:t>Fifty oil companies representing nearly half of global production have pledged to reach near-zero methane emissions and end routine flaring in their operations by 2030</a:t>
            </a:r>
          </a:p>
          <a:p>
            <a:pPr marL="0" indent="0">
              <a:buNone/>
            </a:pPr>
            <a:r>
              <a:rPr lang="en-US" sz="3600" dirty="0"/>
              <a:t>Major national oil companies such as Saudi Aramco, Brazil's Petrobras and </a:t>
            </a:r>
            <a:r>
              <a:rPr lang="en-US" sz="3600" dirty="0" err="1"/>
              <a:t>Sonangol</a:t>
            </a:r>
            <a:r>
              <a:rPr lang="en-US" sz="3600" dirty="0"/>
              <a:t>, from Angola, and multi-nationals like Shell, </a:t>
            </a:r>
            <a:r>
              <a:rPr lang="en-US" sz="3600" dirty="0" err="1"/>
              <a:t>TotalEnergies</a:t>
            </a:r>
            <a:r>
              <a:rPr lang="en-US" sz="3600" dirty="0"/>
              <a:t> and BP.</a:t>
            </a:r>
          </a:p>
          <a:p>
            <a:pPr marL="0" indent="0">
              <a:buNone/>
            </a:pPr>
            <a:r>
              <a:rPr lang="en-US" sz="3600" dirty="0"/>
              <a:t>10 countries and 2,234 CSOs signed call for fossil fuel non-proliferation treaty</a:t>
            </a:r>
          </a:p>
          <a:p>
            <a:pPr marL="0" indent="0">
              <a:buNone/>
            </a:pPr>
            <a:endParaRPr lang="en-US" sz="4000" dirty="0"/>
          </a:p>
        </p:txBody>
      </p:sp>
    </p:spTree>
    <p:extLst>
      <p:ext uri="{BB962C8B-B14F-4D97-AF65-F5344CB8AC3E}">
        <p14:creationId xmlns:p14="http://schemas.microsoft.com/office/powerpoint/2010/main" val="211900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Side Events</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272208"/>
            <a:ext cx="10876722" cy="5314121"/>
          </a:xfrm>
        </p:spPr>
        <p:txBody>
          <a:bodyPr>
            <a:normAutofit/>
          </a:bodyPr>
          <a:lstStyle/>
          <a:p>
            <a:r>
              <a:rPr lang="en-US" sz="2800" dirty="0"/>
              <a:t>14 side events involving business, technology and entrepreneurship</a:t>
            </a:r>
          </a:p>
          <a:p>
            <a:r>
              <a:rPr lang="en-US" sz="2800" dirty="0"/>
              <a:t>CEO-level Business &amp; Philanthropy Climate Forum (BPCF) met for the Private Sector, to expedite climate and nature action.</a:t>
            </a:r>
          </a:p>
          <a:p>
            <a:r>
              <a:rPr lang="en-US" sz="2800" dirty="0"/>
              <a:t>Technology for Climate: Meeting on AI involving Google and Microsoft, to harness AI to confront environmental challenges and drive sustainability</a:t>
            </a:r>
          </a:p>
          <a:p>
            <a:r>
              <a:rPr lang="en-US" sz="2400" dirty="0"/>
              <a:t>The Green Zone Day Pass not available for first three days, from 30 November to 2 December. During this time, access to the Green Zone is by invitation-only.</a:t>
            </a:r>
            <a:endParaRPr lang="en-US" sz="2800" dirty="0"/>
          </a:p>
          <a:p>
            <a:pPr marL="0" indent="0">
              <a:buNone/>
            </a:pPr>
            <a:endParaRPr lang="en-US" sz="3600" dirty="0"/>
          </a:p>
          <a:p>
            <a:pPr marL="0" indent="0">
              <a:buNone/>
            </a:pPr>
            <a:endParaRPr lang="en-US" sz="4000" dirty="0"/>
          </a:p>
        </p:txBody>
      </p:sp>
    </p:spTree>
    <p:extLst>
      <p:ext uri="{BB962C8B-B14F-4D97-AF65-F5344CB8AC3E}">
        <p14:creationId xmlns:p14="http://schemas.microsoft.com/office/powerpoint/2010/main" val="1130907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1826</TotalTime>
  <Words>1786</Words>
  <Application>Microsoft Office PowerPoint</Application>
  <PresentationFormat>Widescreen</PresentationFormat>
  <Paragraphs>77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vt:lpstr>
      <vt:lpstr>Climate Change Conference of People In the context of COP-28, Dubai 30th November - 12th December, 2023</vt:lpstr>
      <vt:lpstr>PowerPoint Presentation</vt:lpstr>
      <vt:lpstr>World Climate Action Summit</vt:lpstr>
      <vt:lpstr>Methane Summit</vt:lpstr>
      <vt:lpstr>PowerPoint Presentation</vt:lpstr>
      <vt:lpstr>PowerPoint Presentation</vt:lpstr>
      <vt:lpstr>PowerPoint Presentation</vt:lpstr>
      <vt:lpstr>Fossil fuel</vt:lpstr>
      <vt:lpstr>Side Events</vt:lpstr>
      <vt:lpstr>Announcements</vt:lpstr>
      <vt:lpstr>Tidbits</vt:lpstr>
      <vt:lpstr>Different views: Vignettes</vt:lpstr>
      <vt:lpstr>PowerPoint Presentation</vt:lpstr>
      <vt:lpstr>PowerPoint Presentation</vt:lpstr>
      <vt:lpstr>Climate and Health</vt:lpstr>
      <vt:lpstr>Climate and Health</vt:lpstr>
      <vt:lpstr>New areas of concern</vt:lpstr>
      <vt:lpstr>Negotiation tracks</vt:lpstr>
      <vt:lpstr>Negotiation tracks</vt:lpstr>
      <vt:lpstr>Negotiation tracks</vt:lpstr>
      <vt:lpstr>PowerPoint Presentation</vt:lpstr>
      <vt:lpstr>India</vt:lpstr>
      <vt:lpstr>India</vt:lpstr>
      <vt:lpstr>Studies and Reports</vt:lpstr>
      <vt:lpstr>Conference Asides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Narasimha Reddy Donthi</dc:creator>
  <cp:lastModifiedBy>Narasimha Reddy Donthi</cp:lastModifiedBy>
  <cp:revision>31</cp:revision>
  <dcterms:created xsi:type="dcterms:W3CDTF">2023-11-23T01:26:17Z</dcterms:created>
  <dcterms:modified xsi:type="dcterms:W3CDTF">2023-12-03T03:15:14Z</dcterms:modified>
</cp:coreProperties>
</file>