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8" r:id="rId3"/>
    <p:sldId id="277" r:id="rId4"/>
    <p:sldId id="286" r:id="rId5"/>
    <p:sldId id="283" r:id="rId6"/>
    <p:sldId id="281" r:id="rId7"/>
    <p:sldId id="285" r:id="rId8"/>
    <p:sldId id="280" r:id="rId9"/>
    <p:sldId id="282" r:id="rId10"/>
    <p:sldId id="284" r:id="rId11"/>
    <p:sldId id="287" r:id="rId12"/>
    <p:sldId id="279" r:id="rId13"/>
    <p:sldId id="266" r:id="rId14"/>
    <p:sldId id="268" r:id="rId15"/>
    <p:sldId id="269" r:id="rId16"/>
    <p:sldId id="271" r:id="rId17"/>
    <p:sldId id="273" r:id="rId18"/>
    <p:sldId id="290" r:id="rId19"/>
    <p:sldId id="272" r:id="rId20"/>
    <p:sldId id="289"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09925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C98EF-174D-48F1-BF6A-4FC514FCF2A1}"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3867006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458145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1021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20282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3C98EF-174D-48F1-BF6A-4FC514FCF2A1}" type="datetimeFigureOut">
              <a:rPr lang="en-US" smtClean="0"/>
              <a:t>12/1/2023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651729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83C98EF-174D-48F1-BF6A-4FC514FCF2A1}" type="datetimeFigureOut">
              <a:rPr lang="en-US" smtClean="0"/>
              <a:t>12/1/2023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226320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550625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3C98EF-174D-48F1-BF6A-4FC514FCF2A1}"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075082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83C98EF-174D-48F1-BF6A-4FC514FCF2A1}"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426301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3C98EF-174D-48F1-BF6A-4FC514FCF2A1}"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503255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3C98EF-174D-48F1-BF6A-4FC514FCF2A1}"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741214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3C98EF-174D-48F1-BF6A-4FC514FCF2A1}"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70066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83C98EF-174D-48F1-BF6A-4FC514FCF2A1}" type="datetimeFigureOut">
              <a:rPr lang="en-US" smtClean="0"/>
              <a:t>12/1/2023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1823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83C98EF-174D-48F1-BF6A-4FC514FCF2A1}" type="datetimeFigureOut">
              <a:rPr lang="en-US" smtClean="0"/>
              <a:t>12/1/2023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177203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83C98EF-174D-48F1-BF6A-4FC514FCF2A1}" type="datetimeFigureOut">
              <a:rPr lang="en-US" smtClean="0"/>
              <a:t>12/1/2023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29554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3C98EF-174D-48F1-BF6A-4FC514FCF2A1}"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FDC0-5A56-458A-8E09-20810BC0AA25}" type="slidenum">
              <a:rPr lang="en-US" smtClean="0"/>
              <a:t>‹#›</a:t>
            </a:fld>
            <a:endParaRPr lang="en-US"/>
          </a:p>
        </p:txBody>
      </p:sp>
    </p:spTree>
    <p:extLst>
      <p:ext uri="{BB962C8B-B14F-4D97-AF65-F5344CB8AC3E}">
        <p14:creationId xmlns:p14="http://schemas.microsoft.com/office/powerpoint/2010/main" val="2824172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83C98EF-174D-48F1-BF6A-4FC514FCF2A1}" type="datetimeFigureOut">
              <a:rPr lang="en-US" smtClean="0"/>
              <a:t>12/1/2023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0D5FDC0-5A56-458A-8E09-20810BC0AA25}" type="slidenum">
              <a:rPr lang="en-US" smtClean="0"/>
              <a:t>‹#›</a:t>
            </a:fld>
            <a:endParaRPr lang="en-US"/>
          </a:p>
        </p:txBody>
      </p:sp>
    </p:spTree>
    <p:extLst>
      <p:ext uri="{BB962C8B-B14F-4D97-AF65-F5344CB8AC3E}">
        <p14:creationId xmlns:p14="http://schemas.microsoft.com/office/powerpoint/2010/main" val="34445522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isd.org/publications/report/burning-billions-record-fossil-fuels-support-202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economictimes.indiatimes.com/industry/renewables/govt-makes-biogas-blending-mandatory/articleshow/105499618.cms#amp_tf=From%20%251%24s&amp;aoh=17009618374046&amp;csi=0&amp;referrer=https%3A%2F%2Fwww.google.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downtoearth.org.in/news/world/climate-finance-goal-of-100-billion-close-to-achievement-but-still-not-met-shows-oecd-report-93012#:~:text=Climate%20finance%20from%20developed%20countries,and%20equity%20investments%20remained%20margina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prod-cd-cdn.azureedge.net/-/media/Project/COP28/files/COP28-UAE-Declaration-on-Sustainable-Agriculture-Resilient-Food-Systems-and-Climate-Action.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1228A-5799-4EDF-6B2F-34AB35CCD2A2}"/>
              </a:ext>
            </a:extLst>
          </p:cNvPr>
          <p:cNvSpPr>
            <a:spLocks noGrp="1"/>
          </p:cNvSpPr>
          <p:nvPr>
            <p:ph type="ctrTitle"/>
          </p:nvPr>
        </p:nvSpPr>
        <p:spPr>
          <a:xfrm>
            <a:off x="371061" y="1122362"/>
            <a:ext cx="11476381" cy="3476141"/>
          </a:xfrm>
        </p:spPr>
        <p:txBody>
          <a:bodyPr>
            <a:normAutofit fontScale="90000"/>
          </a:bodyPr>
          <a:lstStyle/>
          <a:p>
            <a:r>
              <a:rPr lang="en-IN" sz="6000" u="sng" dirty="0"/>
              <a:t>Climate Change</a:t>
            </a:r>
            <a:br>
              <a:rPr lang="en-IN" sz="6000" dirty="0"/>
            </a:br>
            <a:r>
              <a:rPr lang="en-IN" sz="6000" b="1" dirty="0"/>
              <a:t>Conference of People</a:t>
            </a:r>
            <a:br>
              <a:rPr lang="en-IN" sz="6000" dirty="0"/>
            </a:br>
            <a:r>
              <a:rPr lang="en-IN" sz="6000" dirty="0"/>
              <a:t>In the context of COP-28, Dubai</a:t>
            </a:r>
            <a:br>
              <a:rPr lang="en-IN" sz="6000" dirty="0"/>
            </a:br>
            <a:r>
              <a:rPr lang="en-IN" sz="6000" dirty="0"/>
              <a:t>30</a:t>
            </a:r>
            <a:r>
              <a:rPr lang="en-IN" sz="6000" baseline="30000" dirty="0"/>
              <a:t>th</a:t>
            </a:r>
            <a:r>
              <a:rPr lang="en-IN" sz="6000" dirty="0"/>
              <a:t> November - 12</a:t>
            </a:r>
            <a:r>
              <a:rPr lang="en-IN" sz="6000" baseline="30000" dirty="0"/>
              <a:t>th</a:t>
            </a:r>
            <a:r>
              <a:rPr lang="en-IN" sz="6000" dirty="0"/>
              <a:t> December, 2023</a:t>
            </a:r>
            <a:endParaRPr lang="en-US" dirty="0"/>
          </a:p>
        </p:txBody>
      </p:sp>
      <p:sp>
        <p:nvSpPr>
          <p:cNvPr id="3" name="Subtitle 2">
            <a:extLst>
              <a:ext uri="{FF2B5EF4-FFF2-40B4-BE49-F238E27FC236}">
                <a16:creationId xmlns:a16="http://schemas.microsoft.com/office/drawing/2014/main" id="{2242FF2F-4CAF-BA11-A155-82A78382359C}"/>
              </a:ext>
            </a:extLst>
          </p:cNvPr>
          <p:cNvSpPr>
            <a:spLocks noGrp="1"/>
          </p:cNvSpPr>
          <p:nvPr>
            <p:ph type="subTitle" idx="1"/>
          </p:nvPr>
        </p:nvSpPr>
        <p:spPr>
          <a:xfrm>
            <a:off x="1524000" y="5128590"/>
            <a:ext cx="9144000" cy="1434927"/>
          </a:xfrm>
        </p:spPr>
        <p:txBody>
          <a:bodyPr/>
          <a:lstStyle/>
          <a:p>
            <a:pPr algn="ctr" eaLnBrk="1" fontAlgn="auto" hangingPunct="1">
              <a:spcAft>
                <a:spcPts val="0"/>
              </a:spcAft>
              <a:defRPr/>
            </a:pPr>
            <a:r>
              <a:rPr lang="en-IN" dirty="0"/>
              <a:t>Prof. (</a:t>
            </a:r>
            <a:r>
              <a:rPr lang="en-IN" dirty="0" err="1"/>
              <a:t>Dr.</a:t>
            </a:r>
            <a:r>
              <a:rPr lang="en-IN" dirty="0"/>
              <a:t>)</a:t>
            </a:r>
            <a:r>
              <a:rPr lang="en-IN" dirty="0">
                <a:solidFill>
                  <a:schemeClr val="tx1"/>
                </a:solidFill>
              </a:rPr>
              <a:t> Narasimha Reddy Donthi</a:t>
            </a:r>
          </a:p>
          <a:p>
            <a:pPr algn="ctr" eaLnBrk="1" fontAlgn="auto" hangingPunct="1">
              <a:spcAft>
                <a:spcPts val="0"/>
              </a:spcAft>
              <a:defRPr/>
            </a:pPr>
            <a:r>
              <a:rPr lang="en-IN" dirty="0">
                <a:solidFill>
                  <a:schemeClr val="tx1"/>
                </a:solidFill>
              </a:rPr>
              <a:t>Independent Public Policy Campaigner</a:t>
            </a:r>
          </a:p>
          <a:p>
            <a:endParaRPr lang="en-US" dirty="0"/>
          </a:p>
        </p:txBody>
      </p:sp>
    </p:spTree>
    <p:extLst>
      <p:ext uri="{BB962C8B-B14F-4D97-AF65-F5344CB8AC3E}">
        <p14:creationId xmlns:p14="http://schemas.microsoft.com/office/powerpoint/2010/main" val="64955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26E54-2FB2-6DEE-2B57-F50B5A7397DF}"/>
              </a:ext>
            </a:extLst>
          </p:cNvPr>
          <p:cNvSpPr>
            <a:spLocks noGrp="1"/>
          </p:cNvSpPr>
          <p:nvPr>
            <p:ph type="title"/>
          </p:nvPr>
        </p:nvSpPr>
        <p:spPr/>
        <p:txBody>
          <a:bodyPr/>
          <a:lstStyle/>
          <a:p>
            <a:r>
              <a:rPr lang="en-US" dirty="0"/>
              <a:t>Comments on both Food Declarations</a:t>
            </a:r>
          </a:p>
        </p:txBody>
      </p:sp>
      <p:sp>
        <p:nvSpPr>
          <p:cNvPr id="3" name="Content Placeholder 2">
            <a:extLst>
              <a:ext uri="{FF2B5EF4-FFF2-40B4-BE49-F238E27FC236}">
                <a16:creationId xmlns:a16="http://schemas.microsoft.com/office/drawing/2014/main" id="{11E495EA-4671-FD69-FCD9-A91C6460F1BC}"/>
              </a:ext>
            </a:extLst>
          </p:cNvPr>
          <p:cNvSpPr>
            <a:spLocks noGrp="1"/>
          </p:cNvSpPr>
          <p:nvPr>
            <p:ph idx="1"/>
          </p:nvPr>
        </p:nvSpPr>
        <p:spPr/>
        <p:txBody>
          <a:bodyPr/>
          <a:lstStyle/>
          <a:p>
            <a:r>
              <a:rPr lang="en-US" dirty="0"/>
              <a:t>No legally binding commitments</a:t>
            </a:r>
          </a:p>
          <a:p>
            <a:r>
              <a:rPr lang="en-US" dirty="0"/>
              <a:t>Language remains very vague</a:t>
            </a:r>
          </a:p>
          <a:p>
            <a:r>
              <a:rPr lang="en-US" dirty="0"/>
              <a:t>Specific actions and measurable targets are missing</a:t>
            </a:r>
          </a:p>
          <a:p>
            <a:r>
              <a:rPr lang="en-US" dirty="0"/>
              <a:t>Zero reference to industrial farming contribution to carbon emissions</a:t>
            </a:r>
          </a:p>
          <a:p>
            <a:endParaRPr lang="en-US" dirty="0"/>
          </a:p>
        </p:txBody>
      </p:sp>
    </p:spTree>
    <p:extLst>
      <p:ext uri="{BB962C8B-B14F-4D97-AF65-F5344CB8AC3E}">
        <p14:creationId xmlns:p14="http://schemas.microsoft.com/office/powerpoint/2010/main" val="17456985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C67A8D-E4B4-E3B8-26B9-BC868577683D}"/>
              </a:ext>
            </a:extLst>
          </p:cNvPr>
          <p:cNvPicPr>
            <a:picLocks noChangeAspect="1"/>
          </p:cNvPicPr>
          <p:nvPr/>
        </p:nvPicPr>
        <p:blipFill>
          <a:blip r:embed="rId2"/>
          <a:stretch>
            <a:fillRect/>
          </a:stretch>
        </p:blipFill>
        <p:spPr>
          <a:xfrm>
            <a:off x="3352800" y="0"/>
            <a:ext cx="5486400" cy="6858000"/>
          </a:xfrm>
          <a:prstGeom prst="rect">
            <a:avLst/>
          </a:prstGeom>
        </p:spPr>
      </p:pic>
    </p:spTree>
    <p:extLst>
      <p:ext uri="{BB962C8B-B14F-4D97-AF65-F5344CB8AC3E}">
        <p14:creationId xmlns:p14="http://schemas.microsoft.com/office/powerpoint/2010/main" val="1088940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p:txBody>
          <a:bodyPr/>
          <a:lstStyle/>
          <a:p>
            <a:r>
              <a:rPr lang="en-US" dirty="0"/>
              <a:t>Side Events</a:t>
            </a:r>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272209"/>
            <a:ext cx="10876722" cy="4904754"/>
          </a:xfrm>
        </p:spPr>
        <p:txBody>
          <a:bodyPr>
            <a:normAutofit/>
          </a:bodyPr>
          <a:lstStyle/>
          <a:p>
            <a:pPr marL="0" indent="0">
              <a:buNone/>
            </a:pPr>
            <a:r>
              <a:rPr lang="en-US" sz="3600" dirty="0"/>
              <a:t>CEO-level Business &amp; Philanthropy Climate Forum (BPCF) met for the Private Sector, to expedite climate and nature action.</a:t>
            </a:r>
          </a:p>
          <a:p>
            <a:pPr marL="0" indent="0">
              <a:buNone/>
            </a:pPr>
            <a:r>
              <a:rPr lang="en-US" sz="3200" dirty="0"/>
              <a:t>Technology for Climate: Meeting on AI involving Google and Microsoft, </a:t>
            </a:r>
            <a:r>
              <a:rPr lang="en-US" sz="3200"/>
              <a:t>to harness </a:t>
            </a:r>
            <a:r>
              <a:rPr lang="en-US" sz="3200" dirty="0"/>
              <a:t>AI to confront environmental challenges and </a:t>
            </a:r>
            <a:r>
              <a:rPr lang="en-US" sz="3200"/>
              <a:t>drive sustainability</a:t>
            </a:r>
          </a:p>
          <a:p>
            <a:pPr marL="0" indent="0">
              <a:buNone/>
            </a:pPr>
            <a:endParaRPr lang="en-US" sz="3600" dirty="0"/>
          </a:p>
          <a:p>
            <a:pPr marL="0" indent="0">
              <a:buNone/>
            </a:pPr>
            <a:endParaRPr lang="en-US" sz="4000" dirty="0"/>
          </a:p>
        </p:txBody>
      </p:sp>
    </p:spTree>
    <p:extLst>
      <p:ext uri="{BB962C8B-B14F-4D97-AF65-F5344CB8AC3E}">
        <p14:creationId xmlns:p14="http://schemas.microsoft.com/office/powerpoint/2010/main" val="1130907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95049"/>
          </a:xfrm>
        </p:spPr>
        <p:txBody>
          <a:bodyPr/>
          <a:lstStyle/>
          <a:p>
            <a:r>
              <a:rPr lang="en-US" dirty="0"/>
              <a:t>Tidbits</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397565" y="1060174"/>
            <a:ext cx="11330609" cy="5432701"/>
          </a:xfrm>
        </p:spPr>
        <p:txBody>
          <a:bodyPr>
            <a:noAutofit/>
          </a:bodyPr>
          <a:lstStyle/>
          <a:p>
            <a:r>
              <a:rPr lang="en-US" sz="2400" dirty="0">
                <a:effectLst/>
              </a:rPr>
              <a:t>Dr. Al Jaber launched COP28 UAE Declaration on a Global Climate Finance Framework (The Declaration) in response to Global </a:t>
            </a:r>
            <a:r>
              <a:rPr lang="en-US" sz="2400" dirty="0" err="1">
                <a:effectLst/>
              </a:rPr>
              <a:t>Stocktake</a:t>
            </a:r>
            <a:r>
              <a:rPr lang="en-US" sz="2400" dirty="0">
                <a:effectLst/>
              </a:rPr>
              <a:t> and to keep 1.5°C within reach and to meet goals of Paris Agreement</a:t>
            </a:r>
          </a:p>
          <a:p>
            <a:r>
              <a:rPr lang="en-US" sz="2400" dirty="0"/>
              <a:t> focusing on: rebuilding trust, reframing climate investments are economic opportunities and scaling up climate finance</a:t>
            </a:r>
          </a:p>
          <a:p>
            <a:r>
              <a:rPr lang="en-US" sz="2000" dirty="0">
                <a:effectLst/>
              </a:rPr>
              <a:t>The UAE is pledging $200 million USD to the IMF Resilience and Sustainability Trust.</a:t>
            </a:r>
          </a:p>
          <a:p>
            <a:r>
              <a:rPr lang="en-US" sz="2000" dirty="0">
                <a:effectLst/>
              </a:rPr>
              <a:t>Action Agenda on Regenerative Landscapes</a:t>
            </a:r>
            <a:r>
              <a:rPr lang="en-US" dirty="0"/>
              <a:t> - </a:t>
            </a:r>
            <a:r>
              <a:rPr lang="en-US" sz="2000" dirty="0">
                <a:effectLst/>
              </a:rPr>
              <a:t>transitioning 160 million hectares to regenerative agriculture by 2030, accompanied by USD$2.2 billion in future investment, and engaging 3.6 million farmers world-wide.</a:t>
            </a:r>
          </a:p>
          <a:p>
            <a:r>
              <a:rPr lang="en-US" sz="2000" dirty="0">
                <a:effectLst/>
              </a:rPr>
              <a:t>USD 30 billion fund that will foster transformative international partnerships towards achieving global climate solutions</a:t>
            </a:r>
            <a:endParaRPr lang="en-US" sz="2400" dirty="0"/>
          </a:p>
          <a:p>
            <a:endParaRPr lang="en-US" sz="2600" dirty="0"/>
          </a:p>
        </p:txBody>
      </p:sp>
    </p:spTree>
    <p:extLst>
      <p:ext uri="{BB962C8B-B14F-4D97-AF65-F5344CB8AC3E}">
        <p14:creationId xmlns:p14="http://schemas.microsoft.com/office/powerpoint/2010/main" val="3337448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619606" y="231913"/>
            <a:ext cx="9404723" cy="762000"/>
          </a:xfrm>
        </p:spPr>
        <p:txBody>
          <a:bodyPr/>
          <a:lstStyle/>
          <a:p>
            <a:r>
              <a:rPr lang="en-US" dirty="0"/>
              <a:t>Different views: Vignettes</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318052" y="993914"/>
            <a:ext cx="11555896" cy="5632174"/>
          </a:xfrm>
        </p:spPr>
        <p:txBody>
          <a:bodyPr>
            <a:noAutofit/>
          </a:bodyPr>
          <a:lstStyle/>
          <a:p>
            <a:r>
              <a:rPr lang="en-US" dirty="0">
                <a:effectLst/>
              </a:rPr>
              <a:t>Addressing climate change requires a united effort, and the Global </a:t>
            </a:r>
            <a:r>
              <a:rPr lang="en-US" dirty="0" err="1">
                <a:effectLst/>
              </a:rPr>
              <a:t>Stocktake</a:t>
            </a:r>
            <a:r>
              <a:rPr lang="en-US" dirty="0">
                <a:effectLst/>
              </a:rPr>
              <a:t> ensures we stay on course." - Angela Merkel</a:t>
            </a:r>
          </a:p>
          <a:p>
            <a:r>
              <a:rPr lang="en-US" b="1" dirty="0"/>
              <a:t>Dr Aditi Mukherji, director, CGIAR’s climate change adaptation and mitigation action platform: </a:t>
            </a:r>
            <a:r>
              <a:rPr lang="en-US" dirty="0"/>
              <a:t>Science and evidence-based innovations can be the fuel that drives forward the transformation needed across food systems but this needs adequate funding and integration into policymaking to achieve impact at scale.</a:t>
            </a:r>
          </a:p>
          <a:p>
            <a:r>
              <a:rPr lang="en-US" b="1" dirty="0"/>
              <a:t>Professor </a:t>
            </a:r>
            <a:r>
              <a:rPr lang="en-US" b="1" dirty="0" err="1"/>
              <a:t>Appolinaire</a:t>
            </a:r>
            <a:r>
              <a:rPr lang="en-US" b="1" dirty="0"/>
              <a:t> </a:t>
            </a:r>
            <a:r>
              <a:rPr lang="en-US" b="1" dirty="0" err="1"/>
              <a:t>Djkeng</a:t>
            </a:r>
            <a:r>
              <a:rPr lang="en-US" b="1" dirty="0"/>
              <a:t>, director-general, International Livestock Research Institute: </a:t>
            </a:r>
            <a:r>
              <a:rPr lang="en-US" dirty="0"/>
              <a:t>“Empowering developing countries to sustainably increase the productivity of livestock offers the opportunity to achieve climate goals while also improving food, nutrition and income security.”</a:t>
            </a:r>
          </a:p>
          <a:p>
            <a:r>
              <a:rPr lang="en-US" b="1" dirty="0"/>
              <a:t>Diego Martinez </a:t>
            </a:r>
            <a:r>
              <a:rPr lang="en-US" b="1" dirty="0" err="1"/>
              <a:t>Schuett</a:t>
            </a:r>
            <a:r>
              <a:rPr lang="en-US" b="1" dirty="0"/>
              <a:t>, food systems advisor, CAFOD: </a:t>
            </a:r>
            <a:r>
              <a:rPr lang="en-US" dirty="0"/>
              <a:t>This Declaration will only work if it encourages governments to focus on strengthening local food systems through solutions that have already proven effective, such as agroecology.”</a:t>
            </a:r>
          </a:p>
          <a:p>
            <a:r>
              <a:rPr lang="en-US" dirty="0">
                <a:effectLst/>
              </a:rPr>
              <a:t>In fact, the UAE imports more than 80 per cent of its food, and the GCC region imports more food per capita than anywhere else in the world. (Unknown)</a:t>
            </a:r>
          </a:p>
          <a:p>
            <a:endParaRPr lang="en-US" dirty="0"/>
          </a:p>
        </p:txBody>
      </p:sp>
    </p:spTree>
    <p:extLst>
      <p:ext uri="{BB962C8B-B14F-4D97-AF65-F5344CB8AC3E}">
        <p14:creationId xmlns:p14="http://schemas.microsoft.com/office/powerpoint/2010/main" val="3253692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827571"/>
          </a:xfrm>
        </p:spPr>
        <p:txBody>
          <a:bodyPr/>
          <a:lstStyle/>
          <a:p>
            <a:r>
              <a:rPr lang="en-US" dirty="0"/>
              <a:t>New areas of concern</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344557" y="993913"/>
            <a:ext cx="11489633" cy="5498962"/>
          </a:xfrm>
        </p:spPr>
        <p:txBody>
          <a:bodyPr>
            <a:noAutofit/>
          </a:bodyPr>
          <a:lstStyle/>
          <a:p>
            <a:pPr marL="342900" lvl="0" indent="-342900" algn="just">
              <a:lnSpc>
                <a:spcPct val="107000"/>
              </a:lnSpc>
              <a:spcAft>
                <a:spcPts val="800"/>
              </a:spcAft>
              <a:buFont typeface="Wingdings 3" panose="05040102010807070707" pitchFamily="18" charset="2"/>
              <a:buChar char=""/>
              <a:tabLst>
                <a:tab pos="457200" algn="l"/>
              </a:tabLst>
            </a:pPr>
            <a:r>
              <a:rPr lang="en-US" sz="1800" dirty="0">
                <a:effectLst/>
                <a:latin typeface="Calibri" panose="020F0502020204030204" pitchFamily="34" charset="0"/>
                <a:ea typeface="Calibri" panose="020F0502020204030204" pitchFamily="34" charset="0"/>
                <a:cs typeface="Gautami" panose="020B0502040204020203" pitchFamily="34" charset="0"/>
              </a:rPr>
              <a:t>Industrial farming which contributes to 15 percent of fossil fuel burning</a:t>
            </a:r>
          </a:p>
          <a:p>
            <a:r>
              <a:rPr lang="en-US" sz="1800" dirty="0">
                <a:effectLst/>
                <a:latin typeface="Calibri" panose="020F0502020204030204" pitchFamily="34" charset="0"/>
                <a:ea typeface="Calibri" panose="020F0502020204030204" pitchFamily="34" charset="0"/>
                <a:cs typeface="Gautami" panose="020B0502040204020203" pitchFamily="34" charset="0"/>
              </a:rPr>
              <a:t>Lack of reference to the industry fossil fuel dependence is glaring</a:t>
            </a:r>
          </a:p>
          <a:p>
            <a:r>
              <a:rPr lang="en-US" sz="2800" dirty="0"/>
              <a:t>According to a new analysis by the International Institute for Sustainable Development (IISD), governments globally </a:t>
            </a:r>
            <a:r>
              <a:rPr lang="en-US" sz="2800" dirty="0">
                <a:hlinkClick r:id="rId2"/>
              </a:rPr>
              <a:t>issued more than $1.7 trillion in public money </a:t>
            </a:r>
            <a:r>
              <a:rPr lang="en-US" sz="2800" dirty="0"/>
              <a:t>to support fossil fuels, through subsidies, investments by state-owned enterprises (SOE), and lending from public financial institutions in 2022. </a:t>
            </a:r>
          </a:p>
          <a:p>
            <a:r>
              <a:rPr lang="en-US" sz="2800" dirty="0"/>
              <a:t>New plans would result in 460% more coal production, 83% more gas, and 29% more oil produced in 2030. The nations planning to produce the most fossil fuels are Saudi Arabia (oil), Russia (gas and coal), and India (coal). The United Arab Emirates, the United States, and Canada also</a:t>
            </a:r>
            <a:endParaRPr lang="en-US" sz="3200" dirty="0"/>
          </a:p>
        </p:txBody>
      </p:sp>
    </p:spTree>
    <p:extLst>
      <p:ext uri="{BB962C8B-B14F-4D97-AF65-F5344CB8AC3E}">
        <p14:creationId xmlns:p14="http://schemas.microsoft.com/office/powerpoint/2010/main" val="1569084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81797"/>
          </a:xfrm>
        </p:spPr>
        <p:txBody>
          <a:bodyPr>
            <a:normAutofit fontScale="90000"/>
          </a:bodyPr>
          <a:lstStyle/>
          <a:p>
            <a:r>
              <a:rPr lang="en-US" dirty="0"/>
              <a:t>India</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251791" y="1205948"/>
            <a:ext cx="11728174" cy="5552661"/>
          </a:xfrm>
        </p:spPr>
        <p:txBody>
          <a:bodyPr>
            <a:noAutofit/>
          </a:bodyPr>
          <a:lstStyle/>
          <a:p>
            <a:r>
              <a:rPr lang="en-US" sz="2400" dirty="0">
                <a:effectLst/>
              </a:rPr>
              <a:t>PM Narendra Modi proposes to host COP33 in India in 2028</a:t>
            </a:r>
          </a:p>
          <a:p>
            <a:r>
              <a:rPr lang="en-US" sz="2400" dirty="0"/>
              <a:t>Green Credits Initiative: creating carbon sinks through people’s participation</a:t>
            </a:r>
          </a:p>
          <a:p>
            <a:r>
              <a:rPr lang="en-US" sz="2400" dirty="0"/>
              <a:t>India has announced </a:t>
            </a:r>
            <a:r>
              <a:rPr lang="en-US" sz="2400" dirty="0">
                <a:hlinkClick r:id="rId2"/>
              </a:rPr>
              <a:t>compulsory blending of compressed biogas</a:t>
            </a:r>
            <a:r>
              <a:rPr lang="en-US" sz="2400" dirty="0"/>
              <a:t> in natural gas. Beginning in April 2025, 1% of biogas—which is produced from agricultural and municipal waste—will be mixed in with the gas used for cooking in homes and cars. The share will be increased to around 5% by 2028, according to the government statement.</a:t>
            </a:r>
            <a:endParaRPr lang="en-US" sz="2800" dirty="0"/>
          </a:p>
        </p:txBody>
      </p:sp>
    </p:spTree>
    <p:extLst>
      <p:ext uri="{BB962C8B-B14F-4D97-AF65-F5344CB8AC3E}">
        <p14:creationId xmlns:p14="http://schemas.microsoft.com/office/powerpoint/2010/main" val="87094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7AFA-A3E6-AB5A-C6F0-4E3723BA8B84}"/>
              </a:ext>
            </a:extLst>
          </p:cNvPr>
          <p:cNvSpPr>
            <a:spLocks noGrp="1"/>
          </p:cNvSpPr>
          <p:nvPr>
            <p:ph type="title"/>
          </p:nvPr>
        </p:nvSpPr>
        <p:spPr/>
        <p:txBody>
          <a:bodyPr/>
          <a:lstStyle/>
          <a:p>
            <a:r>
              <a:rPr lang="en-US" dirty="0"/>
              <a:t>Negotiation tracks</a:t>
            </a:r>
          </a:p>
        </p:txBody>
      </p:sp>
      <p:sp>
        <p:nvSpPr>
          <p:cNvPr id="3" name="Content Placeholder 2">
            <a:extLst>
              <a:ext uri="{FF2B5EF4-FFF2-40B4-BE49-F238E27FC236}">
                <a16:creationId xmlns:a16="http://schemas.microsoft.com/office/drawing/2014/main" id="{40E99C32-37B5-7F95-2E9F-1E4733864578}"/>
              </a:ext>
            </a:extLst>
          </p:cNvPr>
          <p:cNvSpPr>
            <a:spLocks noGrp="1"/>
          </p:cNvSpPr>
          <p:nvPr>
            <p:ph idx="1"/>
          </p:nvPr>
        </p:nvSpPr>
        <p:spPr>
          <a:xfrm>
            <a:off x="410817" y="1391478"/>
            <a:ext cx="11555896" cy="5101397"/>
          </a:xfrm>
        </p:spPr>
        <p:txBody>
          <a:bodyPr>
            <a:noAutofit/>
          </a:bodyPr>
          <a:lstStyle/>
          <a:p>
            <a:pPr algn="just"/>
            <a:r>
              <a:rPr lang="en-US" sz="2800" b="1" dirty="0"/>
              <a:t>Sharm el-Sheikh Mitigation Ambition and Implementation Work </a:t>
            </a:r>
            <a:r>
              <a:rPr lang="en-US" sz="2800" b="1" dirty="0" err="1"/>
              <a:t>Programme</a:t>
            </a:r>
            <a:r>
              <a:rPr lang="en-US" sz="2800" b="1" dirty="0"/>
              <a:t>: </a:t>
            </a:r>
            <a:r>
              <a:rPr lang="en-US" sz="2800" dirty="0"/>
              <a:t>Parties could not agree to produce draft text.</a:t>
            </a:r>
          </a:p>
          <a:p>
            <a:pPr algn="just"/>
            <a:r>
              <a:rPr lang="en-US" sz="2800" b="1" dirty="0"/>
              <a:t>Work </a:t>
            </a:r>
            <a:r>
              <a:rPr lang="en-US" sz="2800" b="1" dirty="0" err="1"/>
              <a:t>Programme</a:t>
            </a:r>
            <a:r>
              <a:rPr lang="en-US" sz="2800" b="1" dirty="0"/>
              <a:t> on Just Transition Pathways: </a:t>
            </a:r>
            <a:r>
              <a:rPr lang="en-US" sz="2800" dirty="0"/>
              <a:t>Views diverged on whether the work </a:t>
            </a:r>
            <a:r>
              <a:rPr lang="en-US" sz="2800" dirty="0" err="1"/>
              <a:t>programme</a:t>
            </a:r>
            <a:r>
              <a:rPr lang="en-US" sz="2800" dirty="0"/>
              <a:t> should address just transition pathways, or if there are multiple just transitions to consider.</a:t>
            </a:r>
          </a:p>
          <a:p>
            <a:pPr algn="just"/>
            <a:r>
              <a:rPr lang="en-US" sz="2800" b="1" dirty="0"/>
              <a:t>Matters Relating to Article 6:</a:t>
            </a:r>
            <a:r>
              <a:rPr lang="en-US" sz="2800" dirty="0"/>
              <a:t> </a:t>
            </a:r>
            <a:r>
              <a:rPr lang="en-US" sz="2800" b="1" dirty="0"/>
              <a:t>Guidance on Paris Agreement Article 6.2 (cooperative approaches): </a:t>
            </a:r>
            <a:r>
              <a:rPr lang="en-US" sz="2800" dirty="0"/>
              <a:t>Parties highlighted issues related to the special circumstances of least developed countries (LDCs), the need to define “cooperative approaches,” and the timing and content of annual submissions and authorizations.</a:t>
            </a:r>
          </a:p>
        </p:txBody>
      </p:sp>
    </p:spTree>
    <p:extLst>
      <p:ext uri="{BB962C8B-B14F-4D97-AF65-F5344CB8AC3E}">
        <p14:creationId xmlns:p14="http://schemas.microsoft.com/office/powerpoint/2010/main" val="2615077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7AFA-A3E6-AB5A-C6F0-4E3723BA8B84}"/>
              </a:ext>
            </a:extLst>
          </p:cNvPr>
          <p:cNvSpPr>
            <a:spLocks noGrp="1"/>
          </p:cNvSpPr>
          <p:nvPr>
            <p:ph type="title"/>
          </p:nvPr>
        </p:nvSpPr>
        <p:spPr/>
        <p:txBody>
          <a:bodyPr/>
          <a:lstStyle/>
          <a:p>
            <a:r>
              <a:rPr lang="en-US" dirty="0"/>
              <a:t>Negotiation tracks</a:t>
            </a:r>
          </a:p>
        </p:txBody>
      </p:sp>
      <p:sp>
        <p:nvSpPr>
          <p:cNvPr id="3" name="Content Placeholder 2">
            <a:extLst>
              <a:ext uri="{FF2B5EF4-FFF2-40B4-BE49-F238E27FC236}">
                <a16:creationId xmlns:a16="http://schemas.microsoft.com/office/drawing/2014/main" id="{40E99C32-37B5-7F95-2E9F-1E4733864578}"/>
              </a:ext>
            </a:extLst>
          </p:cNvPr>
          <p:cNvSpPr>
            <a:spLocks noGrp="1"/>
          </p:cNvSpPr>
          <p:nvPr>
            <p:ph idx="1"/>
          </p:nvPr>
        </p:nvSpPr>
        <p:spPr>
          <a:xfrm>
            <a:off x="410817" y="1391478"/>
            <a:ext cx="11555896" cy="5101397"/>
          </a:xfrm>
        </p:spPr>
        <p:txBody>
          <a:bodyPr>
            <a:noAutofit/>
          </a:bodyPr>
          <a:lstStyle/>
          <a:p>
            <a:pPr algn="just"/>
            <a:r>
              <a:rPr lang="en-US" sz="2400" b="1" dirty="0"/>
              <a:t>Report of the Warsaw International Mechanism for Loss and Damage associated with Climate Change Impacts (WIM): </a:t>
            </a:r>
            <a:r>
              <a:rPr lang="en-US" sz="2400" dirty="0" err="1"/>
              <a:t>Focussed</a:t>
            </a:r>
            <a:r>
              <a:rPr lang="en-US" sz="2400" dirty="0"/>
              <a:t> on Report</a:t>
            </a:r>
          </a:p>
          <a:p>
            <a:pPr algn="just"/>
            <a:r>
              <a:rPr lang="en-US" sz="2400" b="1" dirty="0"/>
              <a:t>Long-term Finance: </a:t>
            </a:r>
            <a:r>
              <a:rPr lang="en-US" sz="2400" dirty="0"/>
              <a:t>agreed on tracking USD 100 billion commitment until 2027. Developing countries lamented that the goal was not met in 2021. Many developed countries called for recognizing recent assessments. placeholder on defining climate finance and facilitating access to bilateral and private finance.</a:t>
            </a:r>
          </a:p>
          <a:p>
            <a:pPr algn="just"/>
            <a:r>
              <a:rPr lang="en-US" sz="2000" dirty="0"/>
              <a:t>No common ground on how to count and consider climate finance in terms of definitions, methodologies, and negotiation processes.</a:t>
            </a:r>
            <a:endParaRPr lang="en-US" sz="2400" dirty="0"/>
          </a:p>
          <a:p>
            <a:pPr algn="just"/>
            <a:r>
              <a:rPr lang="en-US" sz="2400" b="1" dirty="0"/>
              <a:t>First Global </a:t>
            </a:r>
            <a:r>
              <a:rPr lang="en-US" sz="2400" b="1" dirty="0" err="1"/>
              <a:t>Stocktake</a:t>
            </a:r>
            <a:r>
              <a:rPr lang="en-US" sz="2400" b="1" dirty="0"/>
              <a:t>:</a:t>
            </a:r>
            <a:r>
              <a:rPr lang="en-US" sz="2400" dirty="0"/>
              <a:t> discussions going on</a:t>
            </a:r>
          </a:p>
          <a:p>
            <a:pPr algn="just"/>
            <a:r>
              <a:rPr lang="en-US" sz="2400" b="1" dirty="0"/>
              <a:t>High-level Ministerial on the GST Findings on Adaptation:</a:t>
            </a:r>
            <a:r>
              <a:rPr lang="en-US" sz="2400" dirty="0"/>
              <a:t> Statements made</a:t>
            </a:r>
            <a:endParaRPr lang="en-US" sz="2800" dirty="0"/>
          </a:p>
        </p:txBody>
      </p:sp>
    </p:spTree>
    <p:extLst>
      <p:ext uri="{BB962C8B-B14F-4D97-AF65-F5344CB8AC3E}">
        <p14:creationId xmlns:p14="http://schemas.microsoft.com/office/powerpoint/2010/main" val="31217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2A86-962D-2D49-88EB-F4094B41210C}"/>
              </a:ext>
            </a:extLst>
          </p:cNvPr>
          <p:cNvSpPr>
            <a:spLocks noGrp="1"/>
          </p:cNvSpPr>
          <p:nvPr>
            <p:ph type="title"/>
          </p:nvPr>
        </p:nvSpPr>
        <p:spPr>
          <a:xfrm>
            <a:off x="838200" y="365125"/>
            <a:ext cx="10515600" cy="681797"/>
          </a:xfrm>
        </p:spPr>
        <p:txBody>
          <a:bodyPr>
            <a:normAutofit fontScale="90000"/>
          </a:bodyPr>
          <a:lstStyle/>
          <a:p>
            <a:r>
              <a:rPr lang="en-US" dirty="0"/>
              <a:t>Studies and Reports</a:t>
            </a:r>
          </a:p>
        </p:txBody>
      </p:sp>
      <p:sp>
        <p:nvSpPr>
          <p:cNvPr id="3" name="Content Placeholder 2">
            <a:extLst>
              <a:ext uri="{FF2B5EF4-FFF2-40B4-BE49-F238E27FC236}">
                <a16:creationId xmlns:a16="http://schemas.microsoft.com/office/drawing/2014/main" id="{AE36D6B9-F258-0C28-2ACE-D2376622F987}"/>
              </a:ext>
            </a:extLst>
          </p:cNvPr>
          <p:cNvSpPr>
            <a:spLocks noGrp="1"/>
          </p:cNvSpPr>
          <p:nvPr>
            <p:ph idx="1"/>
          </p:nvPr>
        </p:nvSpPr>
        <p:spPr>
          <a:xfrm>
            <a:off x="251791" y="1364974"/>
            <a:ext cx="11102009" cy="5322429"/>
          </a:xfrm>
        </p:spPr>
        <p:txBody>
          <a:bodyPr>
            <a:noAutofit/>
          </a:bodyPr>
          <a:lstStyle/>
          <a:p>
            <a:r>
              <a:rPr lang="en-US" sz="2800" dirty="0"/>
              <a:t>Bilateral climate finance from developed donor nations should increase to $60 billion by 2025 and $90 billion by 2030 from the 2020 levels, stated the findings by the Independent High-Level Expert Group on Climate Finance.</a:t>
            </a:r>
          </a:p>
          <a:p>
            <a:r>
              <a:rPr lang="en-US" sz="2800" dirty="0"/>
              <a:t>In its first report at COP27, it concluded that EMDCs, excluding China, need $2.4 trillion of investment a year for just energy transition, adaptation and resilience, loss and damage, and the conservation and restoration of nature by 2030.</a:t>
            </a:r>
          </a:p>
          <a:p>
            <a:r>
              <a:rPr lang="en-US" sz="2800" dirty="0"/>
              <a:t>The total climate finance for developing countries in 2021 was $89.6 billion, according to a </a:t>
            </a:r>
            <a:r>
              <a:rPr lang="en-US" sz="2800" dirty="0">
                <a:hlinkClick r:id="rId2"/>
              </a:rPr>
              <a:t>new report</a:t>
            </a:r>
            <a:r>
              <a:rPr lang="en-US" sz="2800" dirty="0"/>
              <a:t> by OECD, November 16, 2023.</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9" name="AutoShape 6" descr="🔴">
            <a:extLst>
              <a:ext uri="{FF2B5EF4-FFF2-40B4-BE49-F238E27FC236}">
                <a16:creationId xmlns:a16="http://schemas.microsoft.com/office/drawing/2014/main" id="{51411508-477B-2185-8F5A-F5006ACCCA80}"/>
              </a:ext>
            </a:extLst>
          </p:cNvPr>
          <p:cNvSpPr>
            <a:spLocks noChangeAspect="1" noChangeArrowheads="1"/>
          </p:cNvSpPr>
          <p:nvPr/>
        </p:nvSpPr>
        <p:spPr bwMode="auto">
          <a:xfrm>
            <a:off x="47752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7" descr="🔴">
            <a:extLst>
              <a:ext uri="{FF2B5EF4-FFF2-40B4-BE49-F238E27FC236}">
                <a16:creationId xmlns:a16="http://schemas.microsoft.com/office/drawing/2014/main" id="{1294C867-6B94-F136-96F8-224B40F821C7}"/>
              </a:ext>
            </a:extLst>
          </p:cNvPr>
          <p:cNvSpPr>
            <a:spLocks noChangeAspect="1" noChangeArrowheads="1"/>
          </p:cNvSpPr>
          <p:nvPr/>
        </p:nvSpPr>
        <p:spPr bwMode="auto">
          <a:xfrm>
            <a:off x="9807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
            <a:extLst>
              <a:ext uri="{FF2B5EF4-FFF2-40B4-BE49-F238E27FC236}">
                <a16:creationId xmlns:a16="http://schemas.microsoft.com/office/drawing/2014/main" id="{5788F7F7-F18E-59F3-AAED-F4362971405D}"/>
              </a:ext>
            </a:extLst>
          </p:cNvPr>
          <p:cNvSpPr>
            <a:spLocks noChangeAspect="1" noChangeArrowheads="1"/>
          </p:cNvSpPr>
          <p:nvPr/>
        </p:nvSpPr>
        <p:spPr bwMode="auto">
          <a:xfrm>
            <a:off x="156273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8407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72C356-B164-2597-6D17-B9FE51470C8E}"/>
              </a:ext>
            </a:extLst>
          </p:cNvPr>
          <p:cNvPicPr>
            <a:picLocks noChangeAspect="1"/>
          </p:cNvPicPr>
          <p:nvPr/>
        </p:nvPicPr>
        <p:blipFill>
          <a:blip r:embed="rId2"/>
          <a:stretch>
            <a:fillRect/>
          </a:stretch>
        </p:blipFill>
        <p:spPr>
          <a:xfrm>
            <a:off x="357809" y="212036"/>
            <a:ext cx="11343861" cy="6645964"/>
          </a:xfrm>
          <a:prstGeom prst="rect">
            <a:avLst/>
          </a:prstGeom>
        </p:spPr>
      </p:pic>
    </p:spTree>
    <p:extLst>
      <p:ext uri="{BB962C8B-B14F-4D97-AF65-F5344CB8AC3E}">
        <p14:creationId xmlns:p14="http://schemas.microsoft.com/office/powerpoint/2010/main" val="1253029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2C91E8-92FB-F84B-9F24-BE98F7529258}"/>
              </a:ext>
            </a:extLst>
          </p:cNvPr>
          <p:cNvPicPr>
            <a:picLocks noChangeAspect="1"/>
          </p:cNvPicPr>
          <p:nvPr/>
        </p:nvPicPr>
        <p:blipFill>
          <a:blip r:embed="rId2"/>
          <a:stretch>
            <a:fillRect/>
          </a:stretch>
        </p:blipFill>
        <p:spPr>
          <a:xfrm>
            <a:off x="106017" y="291548"/>
            <a:ext cx="11728173" cy="6427304"/>
          </a:xfrm>
          <a:prstGeom prst="rect">
            <a:avLst/>
          </a:prstGeom>
        </p:spPr>
      </p:pic>
    </p:spTree>
    <p:extLst>
      <p:ext uri="{BB962C8B-B14F-4D97-AF65-F5344CB8AC3E}">
        <p14:creationId xmlns:p14="http://schemas.microsoft.com/office/powerpoint/2010/main" val="2965288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282536-C73A-F2FD-7310-374A6EB0E295}"/>
              </a:ext>
            </a:extLst>
          </p:cNvPr>
          <p:cNvPicPr>
            <a:picLocks noChangeAspect="1"/>
          </p:cNvPicPr>
          <p:nvPr/>
        </p:nvPicPr>
        <p:blipFill rotWithShape="1">
          <a:blip r:embed="rId2"/>
          <a:srcRect l="8043" t="14282" r="9239" b="5485"/>
          <a:stretch/>
        </p:blipFill>
        <p:spPr>
          <a:xfrm>
            <a:off x="304800" y="291548"/>
            <a:ext cx="11516139" cy="6188766"/>
          </a:xfrm>
          <a:prstGeom prst="rect">
            <a:avLst/>
          </a:prstGeom>
        </p:spPr>
      </p:pic>
    </p:spTree>
    <p:extLst>
      <p:ext uri="{BB962C8B-B14F-4D97-AF65-F5344CB8AC3E}">
        <p14:creationId xmlns:p14="http://schemas.microsoft.com/office/powerpoint/2010/main" val="2901011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p:txBody>
          <a:bodyPr/>
          <a:lstStyle/>
          <a:p>
            <a:r>
              <a:rPr lang="en-US" dirty="0"/>
              <a:t>World Climate Action Summit</a:t>
            </a:r>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825625"/>
            <a:ext cx="10876722" cy="4351338"/>
          </a:xfrm>
        </p:spPr>
        <p:txBody>
          <a:bodyPr>
            <a:normAutofit/>
          </a:bodyPr>
          <a:lstStyle/>
          <a:p>
            <a:pPr marL="0" indent="0">
              <a:buNone/>
            </a:pPr>
            <a:r>
              <a:rPr lang="en-US" sz="4000" dirty="0"/>
              <a:t>141 heads of state are listed for speaking in this Summit</a:t>
            </a:r>
          </a:p>
          <a:p>
            <a:pPr marL="0" indent="0">
              <a:buNone/>
            </a:pPr>
            <a:endParaRPr lang="en-US" sz="4000" dirty="0"/>
          </a:p>
        </p:txBody>
      </p:sp>
    </p:spTree>
    <p:extLst>
      <p:ext uri="{BB962C8B-B14F-4D97-AF65-F5344CB8AC3E}">
        <p14:creationId xmlns:p14="http://schemas.microsoft.com/office/powerpoint/2010/main" val="2510509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95078B-B305-E485-EE39-C5CF29D33CC0}"/>
              </a:ext>
            </a:extLst>
          </p:cNvPr>
          <p:cNvPicPr>
            <a:picLocks noChangeAspect="1"/>
          </p:cNvPicPr>
          <p:nvPr/>
        </p:nvPicPr>
        <p:blipFill>
          <a:blip r:embed="rId2"/>
          <a:stretch>
            <a:fillRect/>
          </a:stretch>
        </p:blipFill>
        <p:spPr>
          <a:xfrm>
            <a:off x="3352800" y="0"/>
            <a:ext cx="5486400" cy="6858000"/>
          </a:xfrm>
          <a:prstGeom prst="rect">
            <a:avLst/>
          </a:prstGeom>
        </p:spPr>
      </p:pic>
    </p:spTree>
    <p:extLst>
      <p:ext uri="{BB962C8B-B14F-4D97-AF65-F5344CB8AC3E}">
        <p14:creationId xmlns:p14="http://schemas.microsoft.com/office/powerpoint/2010/main" val="403983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B0C9-D52F-432E-F8E3-17086F0F0947}"/>
              </a:ext>
            </a:extLst>
          </p:cNvPr>
          <p:cNvSpPr>
            <a:spLocks noGrp="1"/>
          </p:cNvSpPr>
          <p:nvPr>
            <p:ph type="title"/>
          </p:nvPr>
        </p:nvSpPr>
        <p:spPr/>
        <p:txBody>
          <a:bodyPr/>
          <a:lstStyle/>
          <a:p>
            <a:r>
              <a:rPr lang="en-US" dirty="0">
                <a:effectLst/>
              </a:rPr>
              <a:t>Local Climate Action Summit </a:t>
            </a:r>
            <a:endParaRPr lang="en-US" dirty="0"/>
          </a:p>
        </p:txBody>
      </p:sp>
      <p:sp>
        <p:nvSpPr>
          <p:cNvPr id="3" name="Content Placeholder 2">
            <a:extLst>
              <a:ext uri="{FF2B5EF4-FFF2-40B4-BE49-F238E27FC236}">
                <a16:creationId xmlns:a16="http://schemas.microsoft.com/office/drawing/2014/main" id="{FC22F36F-5227-88C4-9090-5555AB25F776}"/>
              </a:ext>
            </a:extLst>
          </p:cNvPr>
          <p:cNvSpPr>
            <a:spLocks noGrp="1"/>
          </p:cNvSpPr>
          <p:nvPr>
            <p:ph idx="1"/>
          </p:nvPr>
        </p:nvSpPr>
        <p:spPr>
          <a:xfrm>
            <a:off x="477078" y="1825625"/>
            <a:ext cx="10876722" cy="4351338"/>
          </a:xfrm>
        </p:spPr>
        <p:txBody>
          <a:bodyPr>
            <a:normAutofit fontScale="77500" lnSpcReduction="20000"/>
          </a:bodyPr>
          <a:lstStyle/>
          <a:p>
            <a:pPr marL="0" indent="0">
              <a:buNone/>
            </a:pPr>
            <a:r>
              <a:rPr lang="en-US" sz="3600" dirty="0">
                <a:effectLst/>
              </a:rPr>
              <a:t>The first-ever such Summit hosted by a COP Presidency to bring subnational leaders into the climate action table and advocate directly for the funding, authority, and support from national governments</a:t>
            </a:r>
          </a:p>
          <a:p>
            <a:pPr marL="0" indent="0">
              <a:buNone/>
            </a:pPr>
            <a:r>
              <a:rPr lang="en-US" sz="3600" dirty="0"/>
              <a:t>UN SG: Local leaders are often going further and faster than their national governments to tackle the climate crisis. </a:t>
            </a:r>
          </a:p>
          <a:p>
            <a:pPr marL="0" indent="0">
              <a:buNone/>
            </a:pPr>
            <a:r>
              <a:rPr lang="en-US" sz="3600" dirty="0"/>
              <a:t>call on local leaders to develop comprehensive and detailed transition plans</a:t>
            </a:r>
          </a:p>
          <a:p>
            <a:pPr marL="0" indent="0">
              <a:buNone/>
            </a:pPr>
            <a:r>
              <a:rPr lang="en-US" sz="3600" dirty="0"/>
              <a:t>local leaders to demand a seat at the table as national governments develop climate policies and regulations</a:t>
            </a:r>
            <a:endParaRPr lang="en-US" sz="4000" dirty="0"/>
          </a:p>
        </p:txBody>
      </p:sp>
    </p:spTree>
    <p:extLst>
      <p:ext uri="{BB962C8B-B14F-4D97-AF65-F5344CB8AC3E}">
        <p14:creationId xmlns:p14="http://schemas.microsoft.com/office/powerpoint/2010/main" val="385881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9C25-8997-DD0B-2F00-E4F36130744E}"/>
              </a:ext>
            </a:extLst>
          </p:cNvPr>
          <p:cNvSpPr>
            <a:spLocks noGrp="1"/>
          </p:cNvSpPr>
          <p:nvPr>
            <p:ph type="title"/>
          </p:nvPr>
        </p:nvSpPr>
        <p:spPr/>
        <p:txBody>
          <a:bodyPr/>
          <a:lstStyle/>
          <a:p>
            <a:r>
              <a:rPr lang="en-US" dirty="0"/>
              <a:t>Food transformation</a:t>
            </a:r>
          </a:p>
        </p:txBody>
      </p:sp>
      <p:sp>
        <p:nvSpPr>
          <p:cNvPr id="3" name="Content Placeholder 2">
            <a:extLst>
              <a:ext uri="{FF2B5EF4-FFF2-40B4-BE49-F238E27FC236}">
                <a16:creationId xmlns:a16="http://schemas.microsoft.com/office/drawing/2014/main" id="{3151D463-121F-FBFA-A105-88E999BF6CAE}"/>
              </a:ext>
            </a:extLst>
          </p:cNvPr>
          <p:cNvSpPr>
            <a:spLocks noGrp="1"/>
          </p:cNvSpPr>
          <p:nvPr>
            <p:ph idx="1"/>
          </p:nvPr>
        </p:nvSpPr>
        <p:spPr>
          <a:xfrm>
            <a:off x="318052" y="2052918"/>
            <a:ext cx="11714922" cy="4195481"/>
          </a:xfrm>
        </p:spPr>
        <p:txBody>
          <a:bodyPr/>
          <a:lstStyle/>
          <a:p>
            <a:r>
              <a:rPr lang="en-US" b="1" dirty="0"/>
              <a:t>Over 150 Non-State Actors sign Call to Action calling for transformation of food systems for people, nature and climate</a:t>
            </a:r>
          </a:p>
          <a:p>
            <a:r>
              <a:rPr lang="en-US" dirty="0"/>
              <a:t>Transform food and agriculture</a:t>
            </a:r>
          </a:p>
          <a:p>
            <a:r>
              <a:rPr lang="en-US" dirty="0" err="1"/>
              <a:t>prioritises</a:t>
            </a:r>
            <a:r>
              <a:rPr lang="en-US" dirty="0"/>
              <a:t> integrated food systems approaches</a:t>
            </a:r>
          </a:p>
          <a:p>
            <a:r>
              <a:rPr lang="en-US" dirty="0"/>
              <a:t>solutions that will deliver the most impact in the shortest time combine the issues of climate, nature, and food and nutrition security, delivering multiple benefits to multiple stakeholders</a:t>
            </a:r>
          </a:p>
          <a:p>
            <a:r>
              <a:rPr lang="en-US" dirty="0"/>
              <a:t>The Bezos Earth Fund has committed US$1bn by 2030 to support food systems transformation to tackle the dual threats of climate change and biodiversity loss, whilst delivering healthy food to a growing population</a:t>
            </a:r>
          </a:p>
          <a:p>
            <a:endParaRPr lang="en-US" dirty="0"/>
          </a:p>
        </p:txBody>
      </p:sp>
    </p:spTree>
    <p:extLst>
      <p:ext uri="{BB962C8B-B14F-4D97-AF65-F5344CB8AC3E}">
        <p14:creationId xmlns:p14="http://schemas.microsoft.com/office/powerpoint/2010/main" val="2833002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A96BAB-62C0-E416-B84F-674B84194AC4}"/>
              </a:ext>
            </a:extLst>
          </p:cNvPr>
          <p:cNvPicPr>
            <a:picLocks noChangeAspect="1"/>
          </p:cNvPicPr>
          <p:nvPr/>
        </p:nvPicPr>
        <p:blipFill>
          <a:blip r:embed="rId2"/>
          <a:stretch>
            <a:fillRect/>
          </a:stretch>
        </p:blipFill>
        <p:spPr>
          <a:xfrm>
            <a:off x="3505200" y="190500"/>
            <a:ext cx="5181600" cy="6477000"/>
          </a:xfrm>
          <a:prstGeom prst="rect">
            <a:avLst/>
          </a:prstGeom>
        </p:spPr>
      </p:pic>
    </p:spTree>
    <p:extLst>
      <p:ext uri="{BB962C8B-B14F-4D97-AF65-F5344CB8AC3E}">
        <p14:creationId xmlns:p14="http://schemas.microsoft.com/office/powerpoint/2010/main" val="409297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37CB0F-ADB5-9661-2ADC-666BACD8F132}"/>
              </a:ext>
            </a:extLst>
          </p:cNvPr>
          <p:cNvPicPr>
            <a:picLocks noChangeAspect="1"/>
          </p:cNvPicPr>
          <p:nvPr/>
        </p:nvPicPr>
        <p:blipFill>
          <a:blip r:embed="rId2"/>
          <a:stretch>
            <a:fillRect/>
          </a:stretch>
        </p:blipFill>
        <p:spPr>
          <a:xfrm>
            <a:off x="954108" y="702364"/>
            <a:ext cx="10137962" cy="5910471"/>
          </a:xfrm>
          <a:prstGeom prst="rect">
            <a:avLst/>
          </a:prstGeom>
        </p:spPr>
      </p:pic>
    </p:spTree>
    <p:extLst>
      <p:ext uri="{BB962C8B-B14F-4D97-AF65-F5344CB8AC3E}">
        <p14:creationId xmlns:p14="http://schemas.microsoft.com/office/powerpoint/2010/main" val="3269878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9C25-8997-DD0B-2F00-E4F36130744E}"/>
              </a:ext>
            </a:extLst>
          </p:cNvPr>
          <p:cNvSpPr>
            <a:spLocks noGrp="1"/>
          </p:cNvSpPr>
          <p:nvPr>
            <p:ph type="title"/>
          </p:nvPr>
        </p:nvSpPr>
        <p:spPr/>
        <p:txBody>
          <a:bodyPr/>
          <a:lstStyle/>
          <a:p>
            <a:r>
              <a:rPr lang="en-US" dirty="0"/>
              <a:t>Food transformation</a:t>
            </a:r>
          </a:p>
        </p:txBody>
      </p:sp>
      <p:sp>
        <p:nvSpPr>
          <p:cNvPr id="3" name="Content Placeholder 2">
            <a:extLst>
              <a:ext uri="{FF2B5EF4-FFF2-40B4-BE49-F238E27FC236}">
                <a16:creationId xmlns:a16="http://schemas.microsoft.com/office/drawing/2014/main" id="{3151D463-121F-FBFA-A105-88E999BF6CAE}"/>
              </a:ext>
            </a:extLst>
          </p:cNvPr>
          <p:cNvSpPr>
            <a:spLocks noGrp="1"/>
          </p:cNvSpPr>
          <p:nvPr>
            <p:ph idx="1"/>
          </p:nvPr>
        </p:nvSpPr>
        <p:spPr>
          <a:xfrm>
            <a:off x="318052" y="1404730"/>
            <a:ext cx="11714922" cy="4843669"/>
          </a:xfrm>
        </p:spPr>
        <p:txBody>
          <a:bodyPr>
            <a:normAutofit fontScale="92500" lnSpcReduction="20000"/>
          </a:bodyPr>
          <a:lstStyle/>
          <a:p>
            <a:r>
              <a:rPr lang="en-US" dirty="0"/>
              <a:t>Launched at COP28 in Dubai, </a:t>
            </a:r>
            <a:r>
              <a:rPr lang="en-US" dirty="0">
                <a:solidFill>
                  <a:srgbClr val="008000"/>
                </a:solidFill>
                <a:effectLst/>
                <a:hlinkClick r:id="rId2"/>
              </a:rPr>
              <a:t>the Emirates Declaration on Sustainable Agriculture, Resilient Food Systems and Climate Action</a:t>
            </a:r>
            <a:r>
              <a:rPr lang="en-US" dirty="0"/>
              <a:t> reaffirms existing international commitments to halt climate change and nature loss while building in more resilience. It outlines how bringing these agendas together will be crucial to ensuring food security in the decades to come.</a:t>
            </a:r>
          </a:p>
          <a:p>
            <a:r>
              <a:rPr lang="en-US" dirty="0"/>
              <a:t>134 countries are part of this Declaration</a:t>
            </a:r>
          </a:p>
          <a:p>
            <a:r>
              <a:rPr lang="en-US" dirty="0" err="1"/>
              <a:t>mobilisation</a:t>
            </a:r>
            <a:r>
              <a:rPr lang="en-US" dirty="0"/>
              <a:t> of more than $2.5 billion in funding to support food security while combatting climate change</a:t>
            </a:r>
          </a:p>
          <a:p>
            <a:r>
              <a:rPr lang="en-US" dirty="0"/>
              <a:t>new partnership between the UAE and the Bill and Melinda Gates Foundation for food systems innovation</a:t>
            </a:r>
          </a:p>
          <a:p>
            <a:r>
              <a:rPr lang="en-US" dirty="0"/>
              <a:t>Comment: makes no reference to fossil fuels-at least 15% of fossil fuels burned each year on food sector—equivalent to the emissions of all EU countries and Russia combined.</a:t>
            </a:r>
          </a:p>
          <a:p>
            <a:r>
              <a:rPr lang="en-US" dirty="0"/>
              <a:t>Comment: plans to boost global trading systems through the World Trade Organization are only going to benefit industrial giants and not farmers</a:t>
            </a:r>
          </a:p>
          <a:p>
            <a:r>
              <a:rPr lang="en-US" dirty="0"/>
              <a:t>10 December: High-level Session will convene dignitaries and ministerial leadership around the Emirates Declaration to discuss the paths, modalities, and opportunities involved in its implementation.</a:t>
            </a:r>
          </a:p>
          <a:p>
            <a:endParaRPr lang="en-US" dirty="0"/>
          </a:p>
        </p:txBody>
      </p:sp>
    </p:spTree>
    <p:extLst>
      <p:ext uri="{BB962C8B-B14F-4D97-AF65-F5344CB8AC3E}">
        <p14:creationId xmlns:p14="http://schemas.microsoft.com/office/powerpoint/2010/main" val="19937555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1312</TotalTime>
  <Words>1345</Words>
  <Application>Microsoft Office PowerPoint</Application>
  <PresentationFormat>Widescreen</PresentationFormat>
  <Paragraphs>67</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Century Gothic</vt:lpstr>
      <vt:lpstr>Wingdings 3</vt:lpstr>
      <vt:lpstr>Ion</vt:lpstr>
      <vt:lpstr>Climate Change Conference of People In the context of COP-28, Dubai 30th November - 12th December, 2023</vt:lpstr>
      <vt:lpstr>PowerPoint Presentation</vt:lpstr>
      <vt:lpstr>World Climate Action Summit</vt:lpstr>
      <vt:lpstr>PowerPoint Presentation</vt:lpstr>
      <vt:lpstr>Local Climate Action Summit </vt:lpstr>
      <vt:lpstr>Food transformation</vt:lpstr>
      <vt:lpstr>PowerPoint Presentation</vt:lpstr>
      <vt:lpstr>PowerPoint Presentation</vt:lpstr>
      <vt:lpstr>Food transformation</vt:lpstr>
      <vt:lpstr>Comments on both Food Declarations</vt:lpstr>
      <vt:lpstr>PowerPoint Presentation</vt:lpstr>
      <vt:lpstr>Side Events</vt:lpstr>
      <vt:lpstr>Tidbits</vt:lpstr>
      <vt:lpstr>Different views: Vignettes</vt:lpstr>
      <vt:lpstr>New areas of concern</vt:lpstr>
      <vt:lpstr>India</vt:lpstr>
      <vt:lpstr>Negotiation tracks</vt:lpstr>
      <vt:lpstr>Negotiation tracks</vt:lpstr>
      <vt:lpstr>Studies and Reports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Narasimha Reddy Donthi</dc:creator>
  <cp:lastModifiedBy>Narasimha Reddy Donthi</cp:lastModifiedBy>
  <cp:revision>19</cp:revision>
  <dcterms:created xsi:type="dcterms:W3CDTF">2023-11-23T01:26:17Z</dcterms:created>
  <dcterms:modified xsi:type="dcterms:W3CDTF">2023-12-01T18:04:06Z</dcterms:modified>
</cp:coreProperties>
</file>